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89" r:id="rId2"/>
    <p:sldId id="258" r:id="rId3"/>
    <p:sldId id="259" r:id="rId4"/>
    <p:sldId id="264" r:id="rId5"/>
    <p:sldId id="260" r:id="rId6"/>
    <p:sldId id="262" r:id="rId7"/>
    <p:sldId id="263" r:id="rId8"/>
    <p:sldId id="261"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0" r:id="rId23"/>
    <p:sldId id="281" r:id="rId24"/>
    <p:sldId id="279" r:id="rId25"/>
    <p:sldId id="283" r:id="rId26"/>
    <p:sldId id="284" r:id="rId27"/>
    <p:sldId id="285" r:id="rId28"/>
    <p:sldId id="286" r:id="rId29"/>
    <p:sldId id="287"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FFAE5-9C22-4B4D-A285-222A2AB1DCFA}"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673DC-56D3-4C51-859A-3FE4AD3B3A4D}" type="slidenum">
              <a:rPr lang="en-US" smtClean="0"/>
              <a:t>‹#›</a:t>
            </a:fld>
            <a:endParaRPr lang="en-US"/>
          </a:p>
        </p:txBody>
      </p:sp>
    </p:spTree>
    <p:extLst>
      <p:ext uri="{BB962C8B-B14F-4D97-AF65-F5344CB8AC3E}">
        <p14:creationId xmlns:p14="http://schemas.microsoft.com/office/powerpoint/2010/main" val="112264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8</a:t>
            </a:fld>
            <a:endParaRPr lang="en-US"/>
          </a:p>
        </p:txBody>
      </p:sp>
    </p:spTree>
    <p:extLst>
      <p:ext uri="{BB962C8B-B14F-4D97-AF65-F5344CB8AC3E}">
        <p14:creationId xmlns:p14="http://schemas.microsoft.com/office/powerpoint/2010/main" val="414664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23</a:t>
            </a:fld>
            <a:endParaRPr lang="en-US"/>
          </a:p>
        </p:txBody>
      </p:sp>
    </p:spTree>
    <p:extLst>
      <p:ext uri="{BB962C8B-B14F-4D97-AF65-F5344CB8AC3E}">
        <p14:creationId xmlns:p14="http://schemas.microsoft.com/office/powerpoint/2010/main" val="344950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24</a:t>
            </a:fld>
            <a:endParaRPr lang="en-US"/>
          </a:p>
        </p:txBody>
      </p:sp>
    </p:spTree>
    <p:extLst>
      <p:ext uri="{BB962C8B-B14F-4D97-AF65-F5344CB8AC3E}">
        <p14:creationId xmlns:p14="http://schemas.microsoft.com/office/powerpoint/2010/main" val="251037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25</a:t>
            </a:fld>
            <a:endParaRPr lang="en-US"/>
          </a:p>
        </p:txBody>
      </p:sp>
    </p:spTree>
    <p:extLst>
      <p:ext uri="{BB962C8B-B14F-4D97-AF65-F5344CB8AC3E}">
        <p14:creationId xmlns:p14="http://schemas.microsoft.com/office/powerpoint/2010/main" val="278914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26</a:t>
            </a:fld>
            <a:endParaRPr lang="en-US"/>
          </a:p>
        </p:txBody>
      </p:sp>
    </p:spTree>
    <p:extLst>
      <p:ext uri="{BB962C8B-B14F-4D97-AF65-F5344CB8AC3E}">
        <p14:creationId xmlns:p14="http://schemas.microsoft.com/office/powerpoint/2010/main" val="11697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27</a:t>
            </a:fld>
            <a:endParaRPr lang="en-US"/>
          </a:p>
        </p:txBody>
      </p:sp>
    </p:spTree>
    <p:extLst>
      <p:ext uri="{BB962C8B-B14F-4D97-AF65-F5344CB8AC3E}">
        <p14:creationId xmlns:p14="http://schemas.microsoft.com/office/powerpoint/2010/main" val="380921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28</a:t>
            </a:fld>
            <a:endParaRPr lang="en-US"/>
          </a:p>
        </p:txBody>
      </p:sp>
    </p:spTree>
    <p:extLst>
      <p:ext uri="{BB962C8B-B14F-4D97-AF65-F5344CB8AC3E}">
        <p14:creationId xmlns:p14="http://schemas.microsoft.com/office/powerpoint/2010/main" val="3291570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r>
              <a:rPr lang="en-US" altLang="en-US">
                <a:latin typeface="Arial" panose="020B0604020202020204" pitchFamily="34" charset="0"/>
              </a:rPr>
              <a:t>I.Sự hao phí điện năng</a:t>
            </a:r>
          </a:p>
        </p:txBody>
      </p:sp>
    </p:spTree>
    <p:extLst>
      <p:ext uri="{BB962C8B-B14F-4D97-AF65-F5344CB8AC3E}">
        <p14:creationId xmlns:p14="http://schemas.microsoft.com/office/powerpoint/2010/main" val="209759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13</a:t>
            </a:fld>
            <a:endParaRPr lang="en-US"/>
          </a:p>
        </p:txBody>
      </p:sp>
    </p:spTree>
    <p:extLst>
      <p:ext uri="{BB962C8B-B14F-4D97-AF65-F5344CB8AC3E}">
        <p14:creationId xmlns:p14="http://schemas.microsoft.com/office/powerpoint/2010/main" val="364364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r>
              <a:rPr lang="en-US" altLang="en-US">
                <a:latin typeface="Arial" panose="020B0604020202020204" pitchFamily="34" charset="0"/>
              </a:rPr>
              <a:t>I.Sự hao phí điện năng</a:t>
            </a:r>
          </a:p>
        </p:txBody>
      </p:sp>
    </p:spTree>
    <p:extLst>
      <p:ext uri="{BB962C8B-B14F-4D97-AF65-F5344CB8AC3E}">
        <p14:creationId xmlns:p14="http://schemas.microsoft.com/office/powerpoint/2010/main" val="118121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17</a:t>
            </a:fld>
            <a:endParaRPr lang="en-US"/>
          </a:p>
        </p:txBody>
      </p:sp>
    </p:spTree>
    <p:extLst>
      <p:ext uri="{BB962C8B-B14F-4D97-AF65-F5344CB8AC3E}">
        <p14:creationId xmlns:p14="http://schemas.microsoft.com/office/powerpoint/2010/main" val="12651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18</a:t>
            </a:fld>
            <a:endParaRPr lang="en-US"/>
          </a:p>
        </p:txBody>
      </p:sp>
    </p:spTree>
    <p:extLst>
      <p:ext uri="{BB962C8B-B14F-4D97-AF65-F5344CB8AC3E}">
        <p14:creationId xmlns:p14="http://schemas.microsoft.com/office/powerpoint/2010/main" val="167477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19</a:t>
            </a:fld>
            <a:endParaRPr lang="en-US"/>
          </a:p>
        </p:txBody>
      </p:sp>
    </p:spTree>
    <p:extLst>
      <p:ext uri="{BB962C8B-B14F-4D97-AF65-F5344CB8AC3E}">
        <p14:creationId xmlns:p14="http://schemas.microsoft.com/office/powerpoint/2010/main" val="329802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20</a:t>
            </a:fld>
            <a:endParaRPr lang="en-US"/>
          </a:p>
        </p:txBody>
      </p:sp>
    </p:spTree>
    <p:extLst>
      <p:ext uri="{BB962C8B-B14F-4D97-AF65-F5344CB8AC3E}">
        <p14:creationId xmlns:p14="http://schemas.microsoft.com/office/powerpoint/2010/main" val="273842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21</a:t>
            </a:fld>
            <a:endParaRPr lang="en-US"/>
          </a:p>
        </p:txBody>
      </p:sp>
    </p:spTree>
    <p:extLst>
      <p:ext uri="{BB962C8B-B14F-4D97-AF65-F5344CB8AC3E}">
        <p14:creationId xmlns:p14="http://schemas.microsoft.com/office/powerpoint/2010/main" val="209102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err="1">
                <a:latin typeface="Times New Roman" panose="02020603050405020304" pitchFamily="18" charset="0"/>
                <a:cs typeface="Times New Roman" panose="02020603050405020304" pitchFamily="18" charset="0"/>
              </a:rPr>
              <a:t>Nhận</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xét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TN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kín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cực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nam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dòng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cảm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đưa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Cũng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vậy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Nếu</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mắc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cuộn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dẫn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LED (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đỏ</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đèn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vàng</a:t>
            </a:r>
            <a:r>
              <a:rPr lang="en-US" sz="1200" dirty="0">
                <a:latin typeface="Times New Roman" panose="02020603050405020304" pitchFamily="18" charset="0"/>
                <a:cs typeface="Times New Roman" panose="02020603050405020304" pitchFamily="18" charset="0"/>
              </a:rPr>
              <a:t>) song </a:t>
            </a:r>
            <a:r>
              <a:rPr lang="en-US" sz="1200" dirty="0" err="1">
                <a:latin typeface="Times New Roman" panose="02020603050405020304" pitchFamily="18" charset="0"/>
                <a:cs typeface="Times New Roman" panose="02020603050405020304" pitchFamily="18" charset="0"/>
              </a:rPr>
              <a:t>song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thì</a:t>
            </a:r>
            <a:r>
              <a:rPr 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0E6EE260-E2E8-4E46-A870-4BDB91447276}" type="slidenum">
              <a:rPr lang="en-US" smtClean="0"/>
              <a:t>22</a:t>
            </a:fld>
            <a:endParaRPr lang="en-US"/>
          </a:p>
        </p:txBody>
      </p:sp>
    </p:spTree>
    <p:extLst>
      <p:ext uri="{BB962C8B-B14F-4D97-AF65-F5344CB8AC3E}">
        <p14:creationId xmlns:p14="http://schemas.microsoft.com/office/powerpoint/2010/main" val="259486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AAE328-17E6-4F33-8252-41CB7B82A7E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300227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AAE328-17E6-4F33-8252-41CB7B82A7E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94272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AAE328-17E6-4F33-8252-41CB7B82A7E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0089A2-F597-4CD2-A591-65405B36FC1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8988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4AAE328-17E6-4F33-8252-41CB7B82A7E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394545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4AAE328-17E6-4F33-8252-41CB7B82A7E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0089A2-F597-4CD2-A591-65405B36FC1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0887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4AAE328-17E6-4F33-8252-41CB7B82A7E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405069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AE328-17E6-4F33-8252-41CB7B82A7E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352863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AE328-17E6-4F33-8252-41CB7B82A7E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380531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AE328-17E6-4F33-8252-41CB7B82A7E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27101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AAE328-17E6-4F33-8252-41CB7B82A7E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429467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AAE328-17E6-4F33-8252-41CB7B82A7E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211877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AAE328-17E6-4F33-8252-41CB7B82A7EF}"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218038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AAE328-17E6-4F33-8252-41CB7B82A7EF}"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27768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AE328-17E6-4F33-8252-41CB7B82A7EF}"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318916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AAE328-17E6-4F33-8252-41CB7B82A7E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3040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AAE328-17E6-4F33-8252-41CB7B82A7E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0089A2-F597-4CD2-A591-65405B36FC16}" type="slidenum">
              <a:rPr lang="en-US" smtClean="0"/>
              <a:t>‹#›</a:t>
            </a:fld>
            <a:endParaRPr lang="en-US"/>
          </a:p>
        </p:txBody>
      </p:sp>
    </p:spTree>
    <p:extLst>
      <p:ext uri="{BB962C8B-B14F-4D97-AF65-F5344CB8AC3E}">
        <p14:creationId xmlns:p14="http://schemas.microsoft.com/office/powerpoint/2010/main" val="282291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4AAE328-17E6-4F33-8252-41CB7B82A7EF}" type="datetimeFigureOut">
              <a:rPr lang="en-US" smtClean="0"/>
              <a:t>1/16/2022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10089A2-F597-4CD2-A591-65405B36FC16}" type="slidenum">
              <a:rPr lang="en-US" smtClean="0"/>
              <a:t>‹#›</a:t>
            </a:fld>
            <a:endParaRPr lang="en-US"/>
          </a:p>
        </p:txBody>
      </p:sp>
    </p:spTree>
    <p:extLst>
      <p:ext uri="{BB962C8B-B14F-4D97-AF65-F5344CB8AC3E}">
        <p14:creationId xmlns:p14="http://schemas.microsoft.com/office/powerpoint/2010/main" val="3413282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tapchicongnghiep.vn/News/imagesTT/06-d%20day06082012085651_Vinasme_info.JP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http://www2.vietbao.vn/images/vivavietnam3/su_kien/30079299_dien-luc240905_2.jpg"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http://baoninhbinh.org.vn/uploads/news/TB%20dien2%20sua(1).jpg"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http://a9.vietbao.vn/images/vn902/2005/5/20425341-images586977_bienthedien.jpg"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1676400" y="838200"/>
            <a:ext cx="8763000" cy="4648200"/>
          </a:xfrm>
          <a:prstGeom prst="rect">
            <a:avLst/>
          </a:prstGeom>
        </p:spPr>
        <p:txBody>
          <a:bodyPr wrap="none" fromWordArt="1">
            <a:prstTxWarp prst="textPlain">
              <a:avLst>
                <a:gd name="adj" fmla="val 50000"/>
              </a:avLst>
            </a:prstTxWarp>
          </a:bodyPr>
          <a:lstStyle/>
          <a:p>
            <a:pPr algn="ctr"/>
            <a:r>
              <a:rPr lang="en-US" sz="4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CHỦ ĐỀ:TRUYỀN TẢI ĐIỆN NĂNG ĐI XA</a:t>
            </a:r>
          </a:p>
          <a:p>
            <a:pPr algn="ctr"/>
            <a:r>
              <a:rPr lang="en-US" sz="4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MÁY BIẾN THẾ</a:t>
            </a:r>
          </a:p>
          <a:p>
            <a:pPr algn="ctr"/>
            <a:r>
              <a:rPr lang="en-US" sz="4000" b="1"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Thời</a:t>
            </a:r>
            <a:r>
              <a:rPr lang="en-US" sz="4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r>
              <a:rPr lang="en-US" sz="4000" b="1"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lượng</a:t>
            </a:r>
            <a:r>
              <a:rPr lang="en-US" sz="4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 2 </a:t>
            </a:r>
            <a:r>
              <a:rPr lang="en-US" sz="4000" b="1" kern="10" dirty="0" err="1">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tiết</a:t>
            </a:r>
            <a:r>
              <a:rPr lang="en-US" sz="40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184366" y="158886"/>
            <a:ext cx="792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2. </a:t>
            </a:r>
            <a:r>
              <a:rPr lang="en-US" altLang="en-US" sz="3600" b="1" dirty="0" err="1">
                <a:solidFill>
                  <a:srgbClr val="FF0000"/>
                </a:solidFill>
                <a:latin typeface="Times New Roman" panose="02020603050405020304" pitchFamily="18" charset="0"/>
                <a:cs typeface="Times New Roman" panose="02020603050405020304" pitchFamily="18" charset="0"/>
              </a:rPr>
              <a:t>Cách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làm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giảm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hao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phí</a:t>
            </a:r>
            <a:endParaRPr lang="en-US" altLang="en-US" sz="3600" b="1" dirty="0">
              <a:solidFill>
                <a:srgbClr val="FF0000"/>
              </a:solidFill>
              <a:cs typeface="Arial" panose="020B0604020202020204" pitchFamily="34" charset="0"/>
            </a:endParaRPr>
          </a:p>
        </p:txBody>
      </p:sp>
      <p:sp>
        <p:nvSpPr>
          <p:cNvPr id="6" name="Text Box 11"/>
          <p:cNvSpPr txBox="1">
            <a:spLocks noChangeArrowheads="1"/>
          </p:cNvSpPr>
          <p:nvPr/>
        </p:nvSpPr>
        <p:spPr bwMode="auto">
          <a:xfrm>
            <a:off x="822960" y="1066982"/>
            <a:ext cx="1034578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Từ </a:t>
            </a:r>
            <a:r>
              <a:rPr lang="en-US" altLang="en-US" sz="3600" b="1" dirty="0" err="1">
                <a:solidFill>
                  <a:srgbClr val="002060"/>
                </a:solidFill>
                <a:latin typeface="Times New Roman" panose="02020603050405020304" pitchFamily="18" charset="0"/>
                <a:cs typeface="Times New Roman" panose="02020603050405020304" pitchFamily="18" charset="0"/>
              </a:rPr>
              <a:t>công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thức</a:t>
            </a:r>
            <a:endParaRPr lang="en-US" altLang="en-US" sz="3600" b="1" dirty="0">
              <a:solidFill>
                <a:srgbClr val="002060"/>
              </a:solidFill>
              <a:latin typeface="Times New Roman" panose="02020603050405020304" pitchFamily="18" charset="0"/>
              <a:cs typeface="Times New Roman" panose="02020603050405020304" pitchFamily="18" charset="0"/>
            </a:endParaRPr>
          </a:p>
          <a:p>
            <a:pPr algn="just">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muốn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giảm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dirty="0">
                <a:solidFill>
                  <a:srgbClr val="002060"/>
                </a:solidFill>
                <a:latin typeface="VNI-Script" pitchFamily="2" charset="0"/>
                <a:cs typeface="Arial" panose="020B0604020202020204" pitchFamily="34" charset="0"/>
              </a:rPr>
              <a:t>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baseline="-25000" dirty="0" err="1">
                <a:solidFill>
                  <a:srgbClr val="002060"/>
                </a:solidFill>
                <a:latin typeface="Times New Roman" panose="02020603050405020304" pitchFamily="18" charset="0"/>
                <a:cs typeface="Times New Roman" panose="02020603050405020304" pitchFamily="18" charset="0"/>
              </a:rPr>
              <a:t>hp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công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suất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hao</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phí</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thì</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có</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những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cách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làm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sau</a:t>
            </a:r>
            <a:r>
              <a:rPr lang="en-US" altLang="en-US" sz="3600" b="1" dirty="0">
                <a:solidFill>
                  <a:srgbClr val="002060"/>
                </a:solidFill>
                <a:latin typeface="Times New Roman" panose="02020603050405020304" pitchFamily="18" charset="0"/>
                <a:cs typeface="Times New Roman" panose="02020603050405020304" pitchFamily="18" charset="0"/>
              </a:rPr>
              <a:t>:</a:t>
            </a:r>
          </a:p>
          <a:p>
            <a:pPr algn="just">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Giảm</a:t>
            </a:r>
            <a:r>
              <a:rPr lang="en-US" altLang="en-US" sz="3600" b="1" dirty="0">
                <a:solidFill>
                  <a:srgbClr val="002060"/>
                </a:solidFill>
                <a:latin typeface="Times New Roman" panose="02020603050405020304" pitchFamily="18" charset="0"/>
                <a:cs typeface="Times New Roman" panose="02020603050405020304" pitchFamily="18" charset="0"/>
              </a:rPr>
              <a:t> R (</a:t>
            </a:r>
            <a:r>
              <a:rPr lang="en-US" altLang="en-US" sz="3600" b="1" dirty="0" err="1">
                <a:solidFill>
                  <a:srgbClr val="002060"/>
                </a:solidFill>
                <a:latin typeface="Times New Roman" panose="02020603050405020304" pitchFamily="18" charset="0"/>
                <a:cs typeface="Times New Roman" panose="02020603050405020304" pitchFamily="18" charset="0"/>
              </a:rPr>
              <a:t>điện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trở</a:t>
            </a:r>
            <a:r>
              <a:rPr lang="en-US" altLang="en-US" sz="3600" b="1" dirty="0">
                <a:solidFill>
                  <a:srgbClr val="002060"/>
                </a:solidFill>
                <a:latin typeface="Times New Roman" panose="02020603050405020304" pitchFamily="18" charset="0"/>
                <a:cs typeface="Times New Roman" panose="02020603050405020304" pitchFamily="18" charset="0"/>
              </a:rPr>
              <a:t>) do </a:t>
            </a:r>
            <a:r>
              <a:rPr lang="en-US" altLang="en-US" sz="3600" dirty="0">
                <a:solidFill>
                  <a:srgbClr val="002060"/>
                </a:solidFill>
                <a:latin typeface="VNI-Script" pitchFamily="2" charset="0"/>
                <a:cs typeface="Arial" panose="020B0604020202020204" pitchFamily="34" charset="0"/>
              </a:rPr>
              <a:t>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baseline="-25000" dirty="0" err="1">
                <a:solidFill>
                  <a:srgbClr val="002060"/>
                </a:solidFill>
                <a:latin typeface="Times New Roman" panose="02020603050405020304" pitchFamily="18" charset="0"/>
                <a:cs typeface="Times New Roman" panose="02020603050405020304" pitchFamily="18" charset="0"/>
              </a:rPr>
              <a:t>hp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tỉ</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lệ</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thuận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với</a:t>
            </a:r>
            <a:r>
              <a:rPr lang="en-US" altLang="en-US" sz="3600" b="1" dirty="0">
                <a:solidFill>
                  <a:srgbClr val="002060"/>
                </a:solidFill>
                <a:latin typeface="Times New Roman" panose="02020603050405020304" pitchFamily="18" charset="0"/>
                <a:cs typeface="Times New Roman" panose="02020603050405020304" pitchFamily="18" charset="0"/>
              </a:rPr>
              <a:t> R.</a:t>
            </a:r>
          </a:p>
          <a:p>
            <a:pPr algn="just">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Tăng</a:t>
            </a:r>
            <a:r>
              <a:rPr lang="en-US" altLang="en-US" sz="3600" b="1" dirty="0">
                <a:solidFill>
                  <a:srgbClr val="002060"/>
                </a:solidFill>
                <a:latin typeface="Times New Roman" panose="02020603050405020304" pitchFamily="18" charset="0"/>
                <a:cs typeface="Times New Roman" panose="02020603050405020304" pitchFamily="18" charset="0"/>
              </a:rPr>
              <a:t> U (</a:t>
            </a:r>
            <a:r>
              <a:rPr lang="en-US" altLang="en-US" sz="3600" b="1" dirty="0" err="1">
                <a:solidFill>
                  <a:srgbClr val="002060"/>
                </a:solidFill>
                <a:latin typeface="Times New Roman" panose="02020603050405020304" pitchFamily="18" charset="0"/>
                <a:cs typeface="Times New Roman" panose="02020603050405020304" pitchFamily="18" charset="0"/>
              </a:rPr>
              <a:t>hiệu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điện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thế</a:t>
            </a:r>
            <a:r>
              <a:rPr lang="en-US" altLang="en-US" sz="3600" b="1" dirty="0">
                <a:solidFill>
                  <a:srgbClr val="002060"/>
                </a:solidFill>
                <a:latin typeface="Times New Roman" panose="02020603050405020304" pitchFamily="18" charset="0"/>
                <a:cs typeface="Times New Roman" panose="02020603050405020304" pitchFamily="18" charset="0"/>
              </a:rPr>
              <a:t>) do</a:t>
            </a:r>
            <a:r>
              <a:rPr lang="en-US" altLang="en-US" sz="3600" dirty="0">
                <a:solidFill>
                  <a:srgbClr val="002060"/>
                </a:solidFill>
                <a:latin typeface="VNI-Script" pitchFamily="2" charset="0"/>
                <a:cs typeface="Arial" panose="020B0604020202020204" pitchFamily="34" charset="0"/>
              </a:rPr>
              <a:t> 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baseline="-25000" dirty="0" err="1">
                <a:solidFill>
                  <a:srgbClr val="002060"/>
                </a:solidFill>
                <a:latin typeface="Times New Roman" panose="02020603050405020304" pitchFamily="18" charset="0"/>
                <a:cs typeface="Times New Roman" panose="02020603050405020304" pitchFamily="18" charset="0"/>
              </a:rPr>
              <a:t>hp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tỉ</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lệ</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nghịch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với</a:t>
            </a:r>
            <a:r>
              <a:rPr lang="en-US" altLang="en-US" sz="3600" b="1" dirty="0">
                <a:solidFill>
                  <a:srgbClr val="002060"/>
                </a:solidFill>
                <a:latin typeface="Times New Roman" panose="02020603050405020304" pitchFamily="18" charset="0"/>
                <a:cs typeface="Times New Roman" panose="02020603050405020304" pitchFamily="18" charset="0"/>
              </a:rPr>
              <a:t> U</a:t>
            </a:r>
            <a:r>
              <a:rPr lang="en-US" altLang="en-US" sz="3600" b="1" baseline="30000" dirty="0">
                <a:solidFill>
                  <a:srgbClr val="002060"/>
                </a:solidFill>
                <a:latin typeface="Times New Roman" panose="02020603050405020304" pitchFamily="18" charset="0"/>
                <a:cs typeface="Times New Roman" panose="02020603050405020304" pitchFamily="18" charset="0"/>
              </a:rPr>
              <a:t>2</a:t>
            </a:r>
            <a:r>
              <a:rPr lang="en-US" altLang="en-US" sz="3600" b="1" dirty="0">
                <a:solidFill>
                  <a:srgbClr val="002060"/>
                </a:solidFill>
                <a:latin typeface="Times New Roman" panose="02020603050405020304" pitchFamily="18" charset="0"/>
                <a:cs typeface="Times New Roman" panose="02020603050405020304" pitchFamily="18" charset="0"/>
              </a:rPr>
              <a:t>.</a:t>
            </a:r>
          </a:p>
        </p:txBody>
      </p:sp>
      <p:grpSp>
        <p:nvGrpSpPr>
          <p:cNvPr id="7" name="Group 6"/>
          <p:cNvGrpSpPr/>
          <p:nvPr/>
        </p:nvGrpSpPr>
        <p:grpSpPr>
          <a:xfrm>
            <a:off x="3636891" y="621872"/>
            <a:ext cx="2860053" cy="1155101"/>
            <a:chOff x="3645502" y="189928"/>
            <a:chExt cx="2411428" cy="2037192"/>
          </a:xfrm>
        </p:grpSpPr>
        <p:sp>
          <p:nvSpPr>
            <p:cNvPr id="8" name="Rectangle 2"/>
            <p:cNvSpPr>
              <a:spLocks noChangeArrowheads="1"/>
            </p:cNvSpPr>
            <p:nvPr/>
          </p:nvSpPr>
          <p:spPr bwMode="auto">
            <a:xfrm>
              <a:off x="3645502" y="189928"/>
              <a:ext cx="2411428"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dirty="0">
                <a:solidFill>
                  <a:srgbClr val="FF0000"/>
                </a:solidFill>
                <a:latin typeface="VNI-Script" pitchFamily="2" charset="0"/>
                <a:cs typeface="Arial" panose="020B0604020202020204" pitchFamily="34" charset="0"/>
              </a:endParaRPr>
            </a:p>
            <a:p>
              <a:r>
                <a:rPr lang="en-US" altLang="en-US" sz="3200" dirty="0">
                  <a:solidFill>
                    <a:srgbClr val="FF0000"/>
                  </a:solidFill>
                  <a:latin typeface="VNI-Script" pitchFamily="2" charset="0"/>
                  <a:cs typeface="Arial" panose="020B0604020202020204" pitchFamily="34" charset="0"/>
                </a:rPr>
                <a:t>P</a:t>
              </a:r>
              <a:r>
                <a:rPr lang="en-US" altLang="en-US" dirty="0">
                  <a:solidFill>
                    <a:srgbClr val="FF0000"/>
                  </a:solidFill>
                  <a:cs typeface="Arial" panose="020B0604020202020204" pitchFamily="34" charset="0"/>
                </a:rPr>
                <a:t> </a:t>
              </a:r>
              <a:r>
                <a:rPr lang="en-US" altLang="en-US" dirty="0" err="1">
                  <a:solidFill>
                    <a:srgbClr val="FF0000"/>
                  </a:solidFill>
                  <a:cs typeface="Arial" panose="020B0604020202020204" pitchFamily="34" charset="0"/>
                </a:rPr>
                <a:t>hp</a:t>
              </a:r>
              <a:r>
                <a:rPr lang="en-US" altLang="en-US" dirty="0">
                  <a:solidFill>
                    <a:srgbClr val="FF0000"/>
                  </a:solidFill>
                  <a:cs typeface="Arial" panose="020B0604020202020204" pitchFamily="34" charset="0"/>
                </a:rPr>
                <a:t> </a:t>
              </a:r>
              <a:r>
                <a:rPr lang="en-US" altLang="en-US" sz="3200" dirty="0">
                  <a:solidFill>
                    <a:srgbClr val="FF0000"/>
                  </a:solidFill>
                  <a:cs typeface="Arial" panose="020B0604020202020204" pitchFamily="34" charset="0"/>
                </a:rPr>
                <a:t>=</a:t>
              </a:r>
            </a:p>
            <a:p>
              <a:endParaRPr lang="en-US" altLang="en-US" sz="3200" dirty="0">
                <a:solidFill>
                  <a:srgbClr val="000000"/>
                </a:solidFill>
                <a:cs typeface="Arial" panose="020B0604020202020204" pitchFamily="34" charset="0"/>
              </a:endParaRPr>
            </a:p>
          </p:txBody>
        </p:sp>
        <p:grpSp>
          <p:nvGrpSpPr>
            <p:cNvPr id="9" name="Group 10"/>
            <p:cNvGrpSpPr>
              <a:grpSpLocks/>
            </p:cNvGrpSpPr>
            <p:nvPr/>
          </p:nvGrpSpPr>
          <p:grpSpPr bwMode="auto">
            <a:xfrm>
              <a:off x="4495802" y="410752"/>
              <a:ext cx="1219200" cy="1816368"/>
              <a:chOff x="1890" y="978"/>
              <a:chExt cx="864" cy="869"/>
            </a:xfrm>
          </p:grpSpPr>
          <p:grpSp>
            <p:nvGrpSpPr>
              <p:cNvPr id="10" name="Group 6"/>
              <p:cNvGrpSpPr>
                <a:grpSpLocks/>
              </p:cNvGrpSpPr>
              <p:nvPr/>
            </p:nvGrpSpPr>
            <p:grpSpPr bwMode="auto">
              <a:xfrm>
                <a:off x="1890" y="978"/>
                <a:ext cx="864" cy="869"/>
                <a:chOff x="7681" y="6097"/>
                <a:chExt cx="933" cy="1588"/>
              </a:xfrm>
            </p:grpSpPr>
            <p:sp>
              <p:nvSpPr>
                <p:cNvPr id="12" name="Text Box 7"/>
                <p:cNvSpPr txBox="1">
                  <a:spLocks noChangeArrowheads="1"/>
                </p:cNvSpPr>
                <p:nvPr/>
              </p:nvSpPr>
              <p:spPr bwMode="auto">
                <a:xfrm>
                  <a:off x="7681" y="6097"/>
                  <a:ext cx="933" cy="9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dirty="0">
                      <a:solidFill>
                        <a:srgbClr val="FF0000"/>
                      </a:solidFill>
                      <a:latin typeface="Times New Roman" panose="02020603050405020304" pitchFamily="18" charset="0"/>
                      <a:ea typeface="Angsana New" pitchFamily="18" charset="-120"/>
                      <a:cs typeface="Times New Roman" panose="02020603050405020304" pitchFamily="18" charset="0"/>
                    </a:rPr>
                    <a:t>R</a:t>
                  </a:r>
                  <a:r>
                    <a:rPr lang="en-US" altLang="en-US" sz="3200" dirty="0">
                      <a:solidFill>
                        <a:srgbClr val="FF0000"/>
                      </a:solidFill>
                      <a:latin typeface="VNI-Script" pitchFamily="2" charset="0"/>
                      <a:cs typeface="Arial" panose="020B0604020202020204" pitchFamily="34" charset="0"/>
                    </a:rPr>
                    <a:t>P</a:t>
                  </a:r>
                  <a:r>
                    <a:rPr lang="en-US" altLang="en-US" sz="4000" b="1" dirty="0">
                      <a:solidFill>
                        <a:srgbClr val="FF3300"/>
                      </a:solidFill>
                      <a:ea typeface="Angsana New" pitchFamily="18" charset="-120"/>
                      <a:cs typeface="Angsana New" pitchFamily="18" charset="-120"/>
                    </a:rPr>
                    <a:t> </a:t>
                  </a:r>
                  <a:r>
                    <a:rPr lang="en-US" altLang="en-US" sz="2400" b="1" baseline="30000" dirty="0">
                      <a:solidFill>
                        <a:srgbClr val="FF3300"/>
                      </a:solidFill>
                      <a:ea typeface="Angsana New" pitchFamily="18" charset="-120"/>
                      <a:cs typeface="Angsana New" pitchFamily="18" charset="-120"/>
                    </a:rPr>
                    <a:t>2</a:t>
                  </a:r>
                  <a:endParaRPr lang="en-US" altLang="en-US" sz="2400" dirty="0">
                    <a:solidFill>
                      <a:srgbClr val="000000"/>
                    </a:solidFill>
                    <a:cs typeface="Arial" panose="020B0604020202020204" pitchFamily="34" charset="0"/>
                  </a:endParaRPr>
                </a:p>
              </p:txBody>
            </p:sp>
            <p:sp>
              <p:nvSpPr>
                <p:cNvPr id="13" name="Text Box 8"/>
                <p:cNvSpPr txBox="1">
                  <a:spLocks noChangeArrowheads="1"/>
                </p:cNvSpPr>
                <p:nvPr/>
              </p:nvSpPr>
              <p:spPr bwMode="auto">
                <a:xfrm>
                  <a:off x="7749" y="6923"/>
                  <a:ext cx="670" cy="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a:solidFill>
                        <a:srgbClr val="FF3300"/>
                      </a:solidFill>
                      <a:latin typeface="Times New Roman" panose="02020603050405020304" pitchFamily="18" charset="0"/>
                      <a:ea typeface="Angsana New" pitchFamily="18" charset="-120"/>
                      <a:cs typeface="Angsana New" pitchFamily="18" charset="-120"/>
                    </a:rPr>
                    <a:t>U</a:t>
                  </a:r>
                  <a:r>
                    <a:rPr lang="en-US" altLang="en-US" sz="3200" baseline="30000" dirty="0">
                      <a:solidFill>
                        <a:srgbClr val="FF3300"/>
                      </a:solidFill>
                      <a:latin typeface="Times New Roman" panose="02020603050405020304" pitchFamily="18" charset="0"/>
                      <a:ea typeface="Angsana New" pitchFamily="18" charset="-120"/>
                      <a:cs typeface="Angsana New" pitchFamily="18" charset="-120"/>
                    </a:rPr>
                    <a:t>2</a:t>
                  </a:r>
                  <a:endParaRPr lang="en-US" altLang="en-US" sz="3200" dirty="0">
                    <a:solidFill>
                      <a:srgbClr val="000000"/>
                    </a:solidFill>
                    <a:latin typeface="Times New Roman" panose="02020603050405020304" pitchFamily="18" charset="0"/>
                    <a:cs typeface="Arial" panose="020B0604020202020204" pitchFamily="34" charset="0"/>
                  </a:endParaRPr>
                </a:p>
              </p:txBody>
            </p:sp>
          </p:grpSp>
          <p:sp>
            <p:nvSpPr>
              <p:cNvPr id="11" name="Line 9"/>
              <p:cNvSpPr>
                <a:spLocks noChangeShapeType="1"/>
              </p:cNvSpPr>
              <p:nvPr/>
            </p:nvSpPr>
            <p:spPr bwMode="auto">
              <a:xfrm>
                <a:off x="1942" y="1521"/>
                <a:ext cx="4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379473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762103" y="1711229"/>
                <a:ext cx="2351314" cy="11443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600" i="1" smtClean="0">
                          <a:solidFill>
                            <a:srgbClr val="FF0000"/>
                          </a:solidFill>
                          <a:latin typeface="Cambria Math" panose="02040503050406030204" pitchFamily="18" charset="0"/>
                        </a:rPr>
                        <m:t>𝑅</m:t>
                      </m:r>
                      <m:r>
                        <a:rPr lang="en-US" sz="3600" i="0">
                          <a:solidFill>
                            <a:srgbClr val="FF0000"/>
                          </a:solidFill>
                          <a:latin typeface="Cambria Math" panose="02040503050406030204" pitchFamily="18" charset="0"/>
                        </a:rPr>
                        <m:t>=</m:t>
                      </m:r>
                      <m:f>
                        <m:fPr>
                          <m:ctrlPr>
                            <a:rPr lang="en-US" sz="3600" i="1">
                              <a:solidFill>
                                <a:srgbClr val="FF0000"/>
                              </a:solidFill>
                              <a:latin typeface="Cambria Math" panose="02040503050406030204" pitchFamily="18" charset="0"/>
                            </a:rPr>
                          </m:ctrlPr>
                        </m:fPr>
                        <m:num>
                          <m:r>
                            <a:rPr lang="en-US" sz="3600" i="1">
                              <a:solidFill>
                                <a:srgbClr val="FF0000"/>
                              </a:solidFill>
                              <a:latin typeface="Cambria Math" panose="02040503050406030204" pitchFamily="18" charset="0"/>
                            </a:rPr>
                            <m:t>𝜌</m:t>
                          </m:r>
                          <m:r>
                            <a:rPr lang="en-US" sz="3600" i="0">
                              <a:solidFill>
                                <a:srgbClr val="FF0000"/>
                              </a:solidFill>
                              <a:latin typeface="Cambria Math" panose="02040503050406030204" pitchFamily="18" charset="0"/>
                            </a:rPr>
                            <m:t>.</m:t>
                          </m:r>
                          <m:r>
                            <a:rPr lang="en-US" sz="3600" i="1">
                              <a:solidFill>
                                <a:srgbClr val="FF0000"/>
                              </a:solidFill>
                              <a:latin typeface="Cambria Math" panose="02040503050406030204" pitchFamily="18" charset="0"/>
                            </a:rPr>
                            <m:t>𝑙</m:t>
                          </m:r>
                        </m:num>
                        <m:den>
                          <m:r>
                            <a:rPr lang="en-US" sz="3600" i="1">
                              <a:solidFill>
                                <a:srgbClr val="FF0000"/>
                              </a:solidFill>
                              <a:latin typeface="Cambria Math" panose="02040503050406030204" pitchFamily="18" charset="0"/>
                            </a:rPr>
                            <m:t>𝑆</m:t>
                          </m:r>
                        </m:den>
                      </m:f>
                    </m:oMath>
                  </m:oMathPara>
                </a14:m>
                <a:endParaRPr lang="en-US" sz="3600" dirty="0">
                  <a:solidFill>
                    <a:srgbClr val="FF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762103" y="1711229"/>
                <a:ext cx="2351314" cy="1144352"/>
              </a:xfrm>
              <a:prstGeom prst="rect">
                <a:avLst/>
              </a:prstGeom>
              <a:blipFill>
                <a:blip r:embed="rId2"/>
                <a:stretch>
                  <a:fillRect/>
                </a:stretch>
              </a:blipFill>
            </p:spPr>
            <p:txBody>
              <a:bodyPr/>
              <a:lstStyle/>
              <a:p>
                <a:r>
                  <a:rPr lang="en-US">
                    <a:noFill/>
                  </a:rPr>
                  <a:t> </a:t>
                </a:r>
              </a:p>
            </p:txBody>
          </p:sp>
        </mc:Fallback>
      </mc:AlternateContent>
      <p:sp>
        <p:nvSpPr>
          <p:cNvPr id="5" name="Rectangle 4"/>
          <p:cNvSpPr/>
          <p:nvPr/>
        </p:nvSpPr>
        <p:spPr>
          <a:xfrm>
            <a:off x="1014548" y="1942008"/>
            <a:ext cx="9988731" cy="646331"/>
          </a:xfrm>
          <a:prstGeom prst="rect">
            <a:avLst/>
          </a:prstGeom>
        </p:spPr>
        <p:txBody>
          <a:bodyPr wrap="square">
            <a:spAutoFit/>
          </a:bodyPr>
          <a:lstStyle/>
          <a:p>
            <a:pPr>
              <a:spcBef>
                <a:spcPct val="50000"/>
              </a:spcBef>
            </a:pPr>
            <a:r>
              <a:rPr lang="en-US" altLang="en-US" sz="3600" b="1" dirty="0" err="1">
                <a:latin typeface="Times New Roman" panose="02020603050405020304" pitchFamily="18" charset="0"/>
                <a:cs typeface="Times New Roman" panose="02020603050405020304" pitchFamily="18" charset="0"/>
              </a:rPr>
              <a:t>Từ</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thức</a:t>
            </a:r>
            <a:r>
              <a:rPr lang="en-US" altLang="en-US" sz="3600" b="1" dirty="0">
                <a:latin typeface="Times New Roman" panose="02020603050405020304" pitchFamily="18" charset="0"/>
                <a:cs typeface="Times New Roman" panose="02020603050405020304" pitchFamily="18" charset="0"/>
              </a:rPr>
              <a:t> </a:t>
            </a:r>
            <a:endParaRPr lang="en-US" altLang="en-US" sz="3600" b="1" dirty="0">
              <a:solidFill>
                <a:srgbClr val="FF33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67838" y="534321"/>
            <a:ext cx="7977051" cy="1200329"/>
          </a:xfrm>
          <a:prstGeom prst="rect">
            <a:avLst/>
          </a:prstGeom>
        </p:spPr>
        <p:txBody>
          <a:bodyPr wrap="square">
            <a:spAutoFit/>
          </a:bodyPr>
          <a:lstStyle/>
          <a:p>
            <a:pPr algn="just">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C2</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Giảm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VNI-Script" pitchFamily="2" charset="0"/>
                <a:cs typeface="Arial" panose="020B0604020202020204" pitchFamily="34" charset="0"/>
              </a:rPr>
              <a:t>P</a:t>
            </a:r>
            <a:r>
              <a:rPr lang="en-US" altLang="en-US" sz="3600" b="1" baseline="-25000" dirty="0" err="1">
                <a:solidFill>
                  <a:srgbClr val="002060"/>
                </a:solidFill>
                <a:latin typeface="Times New Roman" panose="02020603050405020304" pitchFamily="18" charset="0"/>
                <a:cs typeface="Times New Roman" panose="02020603050405020304" pitchFamily="18" charset="0"/>
              </a:rPr>
              <a:t>hp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công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suất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hao</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phí</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bằng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cách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giảm</a:t>
            </a:r>
            <a:r>
              <a:rPr lang="en-US" altLang="en-US" sz="3600" b="1" dirty="0">
                <a:solidFill>
                  <a:srgbClr val="002060"/>
                </a:solidFill>
                <a:latin typeface="Times New Roman" panose="02020603050405020304" pitchFamily="18" charset="0"/>
                <a:cs typeface="Times New Roman" panose="02020603050405020304" pitchFamily="18" charset="0"/>
              </a:rPr>
              <a:t> R (</a:t>
            </a:r>
            <a:r>
              <a:rPr lang="en-US" altLang="en-US" sz="3600" b="1" dirty="0" err="1">
                <a:solidFill>
                  <a:srgbClr val="002060"/>
                </a:solidFill>
                <a:latin typeface="Times New Roman" panose="02020603050405020304" pitchFamily="18" charset="0"/>
                <a:cs typeface="Times New Roman" panose="02020603050405020304" pitchFamily="18" charset="0"/>
              </a:rPr>
              <a:t>điện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trở</a:t>
            </a:r>
            <a:r>
              <a:rPr lang="en-US" altLang="en-US" sz="3600" b="1" dirty="0">
                <a:solidFill>
                  <a:srgbClr val="00206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1066800" y="2775556"/>
            <a:ext cx="10559143" cy="3416320"/>
          </a:xfrm>
          <a:prstGeom prst="rect">
            <a:avLst/>
          </a:prstGeom>
        </p:spPr>
        <p:txBody>
          <a:bodyPr wrap="square">
            <a:spAutoFit/>
          </a:bodyPr>
          <a:lstStyle/>
          <a:p>
            <a:pPr>
              <a:spcBef>
                <a:spcPct val="50000"/>
              </a:spcBef>
            </a:pPr>
            <a:r>
              <a:rPr lang="en-US" altLang="en-US" sz="3600" dirty="0" err="1">
                <a:latin typeface="Times New Roman" panose="02020603050405020304" pitchFamily="18" charset="0"/>
                <a:cs typeface="Times New Roman" panose="02020603050405020304" pitchFamily="18" charset="0"/>
              </a:rPr>
              <a:t>Chất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dây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dẫn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chọn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chiều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dài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đường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dây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đổi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Vậy</a:t>
            </a:r>
            <a:r>
              <a:rPr lang="en-US" altLang="en-US" sz="3600" dirty="0">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giảm</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điện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trở</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R</a:t>
            </a:r>
            <a:r>
              <a:rPr lang="en-US" altLang="en-US" sz="3600" baseline="-25000" dirty="0" err="1">
                <a:solidFill>
                  <a:srgbClr val="FF0000"/>
                </a:solidFill>
                <a:latin typeface="Times New Roman" panose="02020603050405020304" pitchFamily="18" charset="0"/>
                <a:cs typeface="Times New Roman" panose="02020603050405020304" pitchFamily="18" charset="0"/>
              </a:rPr>
              <a:t>dd</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thì</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phải</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tăng</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tiết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điện</a:t>
            </a:r>
            <a:r>
              <a:rPr lang="en-US" altLang="en-US" sz="3600" dirty="0">
                <a:solidFill>
                  <a:srgbClr val="FF0000"/>
                </a:solidFill>
                <a:latin typeface="Times New Roman" panose="02020603050405020304" pitchFamily="18" charset="0"/>
                <a:cs typeface="Times New Roman" panose="02020603050405020304" pitchFamily="18" charset="0"/>
              </a:rPr>
              <a:t> S</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nghĩa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dùng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dây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dẫn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diện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lớn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lượng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lớn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đặt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nặng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hệ</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thống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cột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phải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lớn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dễ</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gãy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đổ</a:t>
            </a:r>
            <a:r>
              <a:rPr lang="en-US" altLang="en-US" sz="3600" dirty="0">
                <a:latin typeface="Times New Roman" panose="02020603050405020304" pitchFamily="18" charset="0"/>
                <a:cs typeface="Times New Roman" panose="02020603050405020304" pitchFamily="18" charset="0"/>
              </a:rPr>
              <a:t> … </a:t>
            </a:r>
            <a:r>
              <a:rPr lang="en-US" altLang="en-US" sz="3600" b="1" dirty="0" err="1">
                <a:solidFill>
                  <a:srgbClr val="FF0000"/>
                </a:solidFill>
                <a:latin typeface="Times New Roman" panose="02020603050405020304" pitchFamily="18" charset="0"/>
                <a:cs typeface="Times New Roman" panose="02020603050405020304" pitchFamily="18" charset="0"/>
              </a:rPr>
              <a:t>Tổng</a:t>
            </a:r>
            <a:r>
              <a:rPr lang="en-US" altLang="en-US" sz="3600" b="1" dirty="0">
                <a:solidFill>
                  <a:srgbClr val="FF0000"/>
                </a:solidFill>
                <a:latin typeface="Times New Roman" panose="02020603050405020304" pitchFamily="18" charset="0"/>
                <a:cs typeface="Times New Roman" panose="02020603050405020304" pitchFamily="18" charset="0"/>
              </a:rPr>
              <a:t> chi </a:t>
            </a:r>
            <a:r>
              <a:rPr lang="en-US" altLang="en-US" sz="3600" b="1" dirty="0" err="1">
                <a:solidFill>
                  <a:srgbClr val="FF0000"/>
                </a:solidFill>
                <a:latin typeface="Times New Roman" panose="02020603050405020304" pitchFamily="18" charset="0"/>
                <a:cs typeface="Times New Roman" panose="02020603050405020304" pitchFamily="18" charset="0"/>
              </a:rPr>
              <a:t>phí</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làm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tăng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tiết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diện</a:t>
            </a:r>
            <a:r>
              <a:rPr lang="en-US" altLang="en-US" sz="3600" b="1" dirty="0">
                <a:solidFill>
                  <a:srgbClr val="FF0000"/>
                </a:solidFill>
                <a:latin typeface="Times New Roman" panose="02020603050405020304" pitchFamily="18" charset="0"/>
                <a:cs typeface="Times New Roman" panose="02020603050405020304" pitchFamily="18" charset="0"/>
              </a:rPr>
              <a:t> S </a:t>
            </a: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dây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dẫn</a:t>
            </a:r>
            <a:r>
              <a:rPr lang="en-US" altLang="en-US" sz="3600" b="1" dirty="0">
                <a:solidFill>
                  <a:srgbClr val="FF0000"/>
                </a:solidFill>
                <a:latin typeface="Times New Roman" panose="02020603050405020304" pitchFamily="18" charset="0"/>
                <a:cs typeface="Times New Roman" panose="02020603050405020304" pitchFamily="18" charset="0"/>
              </a:rPr>
              <a:t> &gt;&gt; </a:t>
            </a:r>
            <a:r>
              <a:rPr lang="en-US" altLang="en-US" sz="3600" b="1" dirty="0" err="1">
                <a:solidFill>
                  <a:srgbClr val="FF0000"/>
                </a:solidFill>
                <a:latin typeface="Times New Roman" panose="02020603050405020304" pitchFamily="18" charset="0"/>
                <a:cs typeface="Times New Roman" panose="02020603050405020304" pitchFamily="18" charset="0"/>
              </a:rPr>
              <a:t>giá</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trị</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điện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năng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bị</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hao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phí</a:t>
            </a:r>
            <a:r>
              <a:rPr lang="en-US" altLang="en-US" sz="3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3920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8021" y="1853669"/>
            <a:ext cx="9792791" cy="2308324"/>
          </a:xfrm>
          <a:prstGeom prst="rect">
            <a:avLst/>
          </a:prstGeom>
        </p:spPr>
        <p:txBody>
          <a:bodyPr wrap="square">
            <a:spAutoFit/>
          </a:bodyPr>
          <a:lstStyle/>
          <a:p>
            <a:pPr algn="just">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C3</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Bằng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cách</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tăng</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hiệu</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điện</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thế</a:t>
            </a:r>
            <a:r>
              <a:rPr lang="en-US" altLang="en-US" sz="3600" dirty="0">
                <a:solidFill>
                  <a:srgbClr val="C00000"/>
                </a:solidFill>
                <a:latin typeface="Times New Roman" panose="02020603050405020304" pitchFamily="18" charset="0"/>
                <a:cs typeface="Times New Roman" panose="02020603050405020304" pitchFamily="18" charset="0"/>
              </a:rPr>
              <a:t> U </a:t>
            </a:r>
            <a:r>
              <a:rPr lang="en-US" altLang="en-US" sz="3600" dirty="0" err="1">
                <a:solidFill>
                  <a:srgbClr val="C00000"/>
                </a:solidFill>
                <a:latin typeface="Times New Roman" panose="02020603050405020304" pitchFamily="18" charset="0"/>
                <a:cs typeface="Times New Roman" panose="02020603050405020304" pitchFamily="18" charset="0"/>
              </a:rPr>
              <a:t>đặt</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vào</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hai</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đầu</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dây</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dẫn</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thì</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giảm</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VNI-Script" pitchFamily="2" charset="0"/>
                <a:cs typeface="Arial" panose="020B0604020202020204" pitchFamily="34" charset="0"/>
              </a:rPr>
              <a:t>P</a:t>
            </a:r>
            <a:r>
              <a:rPr lang="en-US" altLang="en-US" sz="3600" baseline="-25000" dirty="0" err="1">
                <a:solidFill>
                  <a:srgbClr val="C00000"/>
                </a:solidFill>
                <a:latin typeface="Times New Roman" panose="02020603050405020304" pitchFamily="18" charset="0"/>
                <a:cs typeface="Times New Roman" panose="02020603050405020304" pitchFamily="18" charset="0"/>
              </a:rPr>
              <a:t>hp</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công</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suất</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hao</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phí</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đi</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rất</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nhiều</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vì</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VNI-Script" pitchFamily="2" charset="0"/>
                <a:cs typeface="Arial" panose="020B0604020202020204" pitchFamily="34" charset="0"/>
              </a:rPr>
              <a:t>P</a:t>
            </a:r>
            <a:r>
              <a:rPr lang="en-US" altLang="en-US" sz="3600" baseline="-25000" dirty="0" err="1">
                <a:solidFill>
                  <a:srgbClr val="C00000"/>
                </a:solidFill>
                <a:latin typeface="Times New Roman" panose="02020603050405020304" pitchFamily="18" charset="0"/>
                <a:cs typeface="Times New Roman" panose="02020603050405020304" pitchFamily="18" charset="0"/>
              </a:rPr>
              <a:t>hp</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tỉ</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lệ</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nghịch</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với</a:t>
            </a:r>
            <a:r>
              <a:rPr lang="en-US" altLang="en-US" sz="3600" dirty="0">
                <a:solidFill>
                  <a:srgbClr val="C00000"/>
                </a:solidFill>
                <a:latin typeface="Times New Roman" panose="02020603050405020304" pitchFamily="18" charset="0"/>
                <a:cs typeface="Times New Roman" panose="02020603050405020304" pitchFamily="18" charset="0"/>
              </a:rPr>
              <a:t> U</a:t>
            </a:r>
            <a:r>
              <a:rPr lang="en-US" altLang="en-US" sz="3600" baseline="30000" dirty="0">
                <a:solidFill>
                  <a:srgbClr val="C00000"/>
                </a:solidFill>
                <a:latin typeface="Times New Roman" panose="02020603050405020304" pitchFamily="18" charset="0"/>
                <a:cs typeface="Times New Roman" panose="02020603050405020304" pitchFamily="18" charset="0"/>
              </a:rPr>
              <a:t>2  </a:t>
            </a:r>
            <a:r>
              <a:rPr lang="en-US" altLang="en-US" sz="3600" dirty="0">
                <a:solidFill>
                  <a:srgbClr val="002060"/>
                </a:solidFill>
                <a:latin typeface="Times New Roman" panose="02020603050405020304" pitchFamily="18" charset="0"/>
                <a:cs typeface="Times New Roman" panose="02020603050405020304" pitchFamily="18" charset="0"/>
              </a:rPr>
              <a:t>.</a:t>
            </a:r>
            <a:r>
              <a:rPr lang="en-US" altLang="en-US" sz="3600" dirty="0" err="1">
                <a:solidFill>
                  <a:srgbClr val="002060"/>
                </a:solidFill>
                <a:latin typeface="Times New Roman" panose="02020603050405020304" pitchFamily="18" charset="0"/>
                <a:cs typeface="Times New Roman" panose="02020603050405020304" pitchFamily="18" charset="0"/>
              </a:rPr>
              <a:t>Chế</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tạo</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máy</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tăng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hiệu</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điện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thế</a:t>
            </a:r>
            <a:r>
              <a:rPr lang="en-US" altLang="en-US" sz="3600" dirty="0">
                <a:solidFill>
                  <a:srgbClr val="002060"/>
                </a:solidFill>
                <a:latin typeface="Times New Roman" panose="02020603050405020304" pitchFamily="18" charset="0"/>
                <a:cs typeface="Times New Roman" panose="02020603050405020304" pitchFamily="18" charset="0"/>
              </a:rPr>
              <a:t>.</a:t>
            </a:r>
            <a:r>
              <a:rPr lang="en-US" altLang="en-US" sz="3600" baseline="30000" dirty="0">
                <a:solidFill>
                  <a:srgbClr val="002060"/>
                </a:solidFill>
                <a:latin typeface="Times New Roman" panose="02020603050405020304" pitchFamily="18" charset="0"/>
                <a:cs typeface="Times New Roman" panose="02020603050405020304" pitchFamily="18" charset="0"/>
              </a:rPr>
              <a:t> </a:t>
            </a:r>
            <a:endParaRPr lang="en-US" alt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28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5760" y="156752"/>
            <a:ext cx="9963195" cy="570411"/>
          </a:xfrm>
        </p:spPr>
        <p:txBody>
          <a:bodyPr>
            <a:noAutofit/>
          </a:bodyPr>
          <a:lstStyle/>
          <a:p>
            <a:pPr marL="0" indent="0">
              <a:buNone/>
            </a:pPr>
            <a:r>
              <a:rPr lang="en-US" sz="3600" b="1" dirty="0">
                <a:solidFill>
                  <a:srgbClr val="002060"/>
                </a:solidFill>
                <a:latin typeface="Times New Roman" panose="02020603050405020304" pitchFamily="18" charset="0"/>
                <a:cs typeface="Times New Roman" panose="02020603050405020304" pitchFamily="18" charset="0"/>
              </a:rPr>
              <a:t>II – </a:t>
            </a:r>
            <a:r>
              <a:rPr lang="en-US" sz="3600" b="1" dirty="0" err="1">
                <a:solidFill>
                  <a:srgbClr val="002060"/>
                </a:solidFill>
                <a:latin typeface="Times New Roman" panose="02020603050405020304" pitchFamily="18" charset="0"/>
                <a:cs typeface="Times New Roman" panose="02020603050405020304" pitchFamily="18" charset="0"/>
              </a:rPr>
              <a:t>Máy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thế</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19644" y="714100"/>
            <a:ext cx="10672355" cy="646331"/>
          </a:xfrm>
          <a:prstGeom prst="rect">
            <a:avLst/>
          </a:prstGeom>
        </p:spPr>
        <p:txBody>
          <a:bodyPr wrap="square">
            <a:spAutoFit/>
          </a:bodyPr>
          <a:lstStyle/>
          <a:p>
            <a:pPr>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1. </a:t>
            </a:r>
            <a:r>
              <a:rPr lang="en-US" altLang="en-US" sz="3600" b="1" dirty="0" err="1">
                <a:solidFill>
                  <a:srgbClr val="C00000"/>
                </a:solidFill>
                <a:latin typeface="Times New Roman" panose="02020603050405020304" pitchFamily="18" charset="0"/>
                <a:cs typeface="Times New Roman" panose="02020603050405020304" pitchFamily="18" charset="0"/>
              </a:rPr>
              <a:t>Cấu</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tạo</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và</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nguyên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lý</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hoạt</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động</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của</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máy</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biến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thế</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06286" y="1360431"/>
            <a:ext cx="10489474" cy="954107"/>
          </a:xfrm>
          <a:prstGeom prst="rect">
            <a:avLst/>
          </a:prstGeom>
        </p:spPr>
        <p:txBody>
          <a:bodyPr wrap="square">
            <a:spAutoFit/>
          </a:bodyPr>
          <a:lstStyle/>
          <a:p>
            <a:pPr>
              <a:spcBef>
                <a:spcPct val="50000"/>
              </a:spcBef>
            </a:pPr>
            <a:r>
              <a:rPr lang="en-US" altLang="en-US" sz="3200" dirty="0" err="1">
                <a:solidFill>
                  <a:srgbClr val="7030A0"/>
                </a:solidFill>
                <a:latin typeface="Times New Roman" panose="02020603050405020304" pitchFamily="18" charset="0"/>
                <a:cs typeface="Times New Roman" panose="02020603050405020304" pitchFamily="18" charset="0"/>
              </a:rPr>
              <a:t>Quan</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sát</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và</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ghi</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nhớ</a:t>
            </a:r>
            <a:r>
              <a:rPr lang="en-US" altLang="en-US" sz="3200" dirty="0">
                <a:solidFill>
                  <a:srgbClr val="7030A0"/>
                </a:solidFill>
                <a:latin typeface="Times New Roman" panose="02020603050405020304" pitchFamily="18" charset="0"/>
                <a:cs typeface="Times New Roman" panose="02020603050405020304" pitchFamily="18" charset="0"/>
              </a:rPr>
              <a:t> </a:t>
            </a:r>
            <a:r>
              <a:rPr lang="en-US" altLang="en-US" sz="3200" dirty="0" err="1">
                <a:solidFill>
                  <a:srgbClr val="7030A0"/>
                </a:solidFill>
                <a:latin typeface="Times New Roman" panose="02020603050405020304" pitchFamily="18" charset="0"/>
                <a:cs typeface="Times New Roman" panose="02020603050405020304" pitchFamily="18" charset="0"/>
              </a:rPr>
              <a:t>thông</a:t>
            </a:r>
            <a:r>
              <a:rPr lang="en-US" altLang="en-US" sz="3200" dirty="0">
                <a:solidFill>
                  <a:srgbClr val="7030A0"/>
                </a:solidFill>
                <a:latin typeface="Times New Roman" panose="02020603050405020304" pitchFamily="18" charset="0"/>
                <a:cs typeface="Times New Roman" panose="02020603050405020304" pitchFamily="18" charset="0"/>
              </a:rPr>
              <a:t> tin </a:t>
            </a:r>
            <a:r>
              <a:rPr lang="en-US" altLang="en-US" sz="2400" dirty="0">
                <a:solidFill>
                  <a:srgbClr val="7030A0"/>
                </a:solidFill>
                <a:latin typeface="Times New Roman" panose="02020603050405020304" pitchFamily="18" charset="0"/>
                <a:cs typeface="Times New Roman" panose="02020603050405020304" pitchFamily="18" charset="0"/>
              </a:rPr>
              <a:t>(HS </a:t>
            </a:r>
            <a:r>
              <a:rPr lang="en-US" altLang="en-US" sz="2400" dirty="0" err="1">
                <a:solidFill>
                  <a:srgbClr val="7030A0"/>
                </a:solidFill>
                <a:latin typeface="Times New Roman" panose="02020603050405020304" pitchFamily="18" charset="0"/>
                <a:cs typeface="Times New Roman" panose="02020603050405020304" pitchFamily="18" charset="0"/>
              </a:rPr>
              <a:t>truy</a:t>
            </a:r>
            <a:r>
              <a:rPr lang="en-US" altLang="en-US" sz="2400" dirty="0">
                <a:solidFill>
                  <a:srgbClr val="7030A0"/>
                </a:solidFill>
                <a:latin typeface="Times New Roman" panose="02020603050405020304" pitchFamily="18" charset="0"/>
                <a:cs typeface="Times New Roman" panose="02020603050405020304" pitchFamily="18" charset="0"/>
              </a:rPr>
              <a:t> </a:t>
            </a:r>
            <a:r>
              <a:rPr lang="en-US" altLang="en-US" sz="2400" dirty="0" err="1">
                <a:solidFill>
                  <a:srgbClr val="7030A0"/>
                </a:solidFill>
                <a:latin typeface="Times New Roman" panose="02020603050405020304" pitchFamily="18" charset="0"/>
                <a:cs typeface="Times New Roman" panose="02020603050405020304" pitchFamily="18" charset="0"/>
              </a:rPr>
              <a:t>cập</a:t>
            </a:r>
            <a:r>
              <a:rPr lang="en-US" altLang="en-US" sz="2400" dirty="0">
                <a:solidFill>
                  <a:srgbClr val="7030A0"/>
                </a:solidFill>
                <a:latin typeface="Times New Roman" panose="02020603050405020304" pitchFamily="18" charset="0"/>
                <a:cs typeface="Times New Roman" panose="02020603050405020304" pitchFamily="18" charset="0"/>
              </a:rPr>
              <a:t> </a:t>
            </a:r>
            <a:r>
              <a:rPr lang="en-US" altLang="en-US" sz="2400" dirty="0" err="1">
                <a:solidFill>
                  <a:srgbClr val="7030A0"/>
                </a:solidFill>
                <a:latin typeface="Times New Roman" panose="02020603050405020304" pitchFamily="18" charset="0"/>
                <a:cs typeface="Times New Roman" panose="02020603050405020304" pitchFamily="18" charset="0"/>
              </a:rPr>
              <a:t>vào</a:t>
            </a:r>
            <a:r>
              <a:rPr lang="en-US" altLang="en-US" sz="2400" dirty="0">
                <a:solidFill>
                  <a:srgbClr val="7030A0"/>
                </a:solidFill>
                <a:latin typeface="Times New Roman" panose="02020603050405020304" pitchFamily="18" charset="0"/>
                <a:cs typeface="Times New Roman" panose="02020603050405020304" pitchFamily="18" charset="0"/>
              </a:rPr>
              <a:t>: https://www.youtube.com/watch?v=hM88bCBOAtI)</a:t>
            </a:r>
          </a:p>
        </p:txBody>
      </p:sp>
      <p:pic>
        <p:nvPicPr>
          <p:cNvPr id="1026" name="Picture 2" descr="Äá»nh nghÄ©a mÃ¡y biáº¿n Ã¡p? CÃ´ng suáº¥t mÃ¡y biáº¿n Ã¡p? - DINHNGHIA.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910" y="2314538"/>
            <a:ext cx="6193970" cy="443901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5"/>
          <p:cNvSpPr txBox="1">
            <a:spLocks noChangeArrowheads="1"/>
          </p:cNvSpPr>
          <p:nvPr/>
        </p:nvSpPr>
        <p:spPr bwMode="auto">
          <a:xfrm>
            <a:off x="783772" y="2429691"/>
            <a:ext cx="513370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 typeface="Wingdings" panose="05000000000000000000" pitchFamily="2" charset="2"/>
              <a:buChar char="v"/>
            </a:pPr>
            <a:r>
              <a:rPr lang="en-US" altLang="en-US" sz="3600" b="1" dirty="0">
                <a:solidFill>
                  <a:srgbClr val="002060"/>
                </a:solidFill>
                <a:latin typeface="Times New Roman" panose="02020603050405020304" pitchFamily="18" charset="0"/>
                <a:cs typeface="Times New Roman" panose="02020603050405020304" pitchFamily="18" charset="0"/>
              </a:rPr>
              <a:t>Hai </a:t>
            </a:r>
            <a:r>
              <a:rPr lang="en-US" altLang="en-US" sz="3600" b="1" dirty="0" err="1">
                <a:solidFill>
                  <a:srgbClr val="002060"/>
                </a:solidFill>
                <a:latin typeface="Times New Roman" panose="02020603050405020304" pitchFamily="18" charset="0"/>
                <a:cs typeface="Times New Roman" panose="02020603050405020304" pitchFamily="18" charset="0"/>
              </a:rPr>
              <a:t>cuộn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dây</a:t>
            </a:r>
            <a:r>
              <a:rPr lang="en-US" altLang="en-US" sz="3600" b="1" dirty="0">
                <a:solidFill>
                  <a:srgbClr val="002060"/>
                </a:solidFill>
                <a:latin typeface="Times New Roman" panose="02020603050405020304" pitchFamily="18" charset="0"/>
                <a:cs typeface="Times New Roman" panose="02020603050405020304" pitchFamily="18" charset="0"/>
              </a:rPr>
              <a:t>(</a:t>
            </a:r>
            <a:r>
              <a:rPr lang="en-US" altLang="en-US" sz="3600" b="1" dirty="0" err="1">
                <a:solidFill>
                  <a:srgbClr val="002060"/>
                </a:solidFill>
                <a:latin typeface="Times New Roman" panose="02020603050405020304" pitchFamily="18" charset="0"/>
                <a:cs typeface="Times New Roman" panose="02020603050405020304" pitchFamily="18" charset="0"/>
              </a:rPr>
              <a:t>cuộn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sơ</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cấp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và</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cuộn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thứ</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cấp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có</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số</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vòng</a:t>
            </a:r>
            <a:r>
              <a:rPr lang="en-US" altLang="en-US" sz="3600" b="1" dirty="0">
                <a:solidFill>
                  <a:srgbClr val="002060"/>
                </a:solidFill>
                <a:latin typeface="Times New Roman" panose="02020603050405020304" pitchFamily="18" charset="0"/>
                <a:cs typeface="Times New Roman" panose="02020603050405020304" pitchFamily="18" charset="0"/>
              </a:rPr>
              <a:t> n</a:t>
            </a:r>
            <a:r>
              <a:rPr lang="en-US" altLang="en-US" sz="3600" b="1" baseline="-25000" dirty="0">
                <a:solidFill>
                  <a:srgbClr val="002060"/>
                </a:solidFill>
                <a:latin typeface="Times New Roman" panose="02020603050405020304" pitchFamily="18" charset="0"/>
                <a:cs typeface="Times New Roman" panose="02020603050405020304" pitchFamily="18" charset="0"/>
              </a:rPr>
              <a:t>1</a:t>
            </a:r>
            <a:r>
              <a:rPr lang="en-US" altLang="en-US" sz="3600" b="1" dirty="0">
                <a:solidFill>
                  <a:srgbClr val="002060"/>
                </a:solidFill>
                <a:latin typeface="Times New Roman" panose="02020603050405020304" pitchFamily="18" charset="0"/>
                <a:cs typeface="Times New Roman" panose="02020603050405020304" pitchFamily="18" charset="0"/>
              </a:rPr>
              <a:t>, n</a:t>
            </a:r>
            <a:r>
              <a:rPr lang="en-US" altLang="en-US" sz="3600" b="1" baseline="-25000" dirty="0">
                <a:solidFill>
                  <a:srgbClr val="002060"/>
                </a:solidFill>
                <a:latin typeface="Times New Roman" panose="02020603050405020304" pitchFamily="18" charset="0"/>
                <a:cs typeface="Times New Roman" panose="02020603050405020304" pitchFamily="18" charset="0"/>
              </a:rPr>
              <a:t>2</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khác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nhau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đặt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cách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điện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với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nhau</a:t>
            </a:r>
            <a:endParaRPr lang="en-US" altLang="en-US" sz="3600" b="1" dirty="0">
              <a:solidFill>
                <a:srgbClr val="002060"/>
              </a:solidFill>
              <a:latin typeface="Times New Roman" panose="02020603050405020304" pitchFamily="18" charset="0"/>
              <a:cs typeface="Times New Roman" panose="02020603050405020304" pitchFamily="18" charset="0"/>
            </a:endParaRPr>
          </a:p>
          <a:p>
            <a:pPr algn="just" eaLnBrk="1" hangingPunct="1">
              <a:spcBef>
                <a:spcPct val="50000"/>
              </a:spcBef>
              <a:buClrTx/>
              <a:buSzTx/>
              <a:buFont typeface="Wingdings" panose="05000000000000000000" pitchFamily="2" charset="2"/>
              <a:buChar char="v"/>
            </a:pPr>
            <a:r>
              <a:rPr lang="en-US" altLang="en-US" sz="3600" b="1" dirty="0" err="1">
                <a:solidFill>
                  <a:srgbClr val="002060"/>
                </a:solidFill>
                <a:latin typeface="Times New Roman" panose="02020603050405020304" pitchFamily="18" charset="0"/>
                <a:cs typeface="Times New Roman" panose="02020603050405020304" pitchFamily="18" charset="0"/>
              </a:rPr>
              <a:t>Một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lõi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sắt</a:t>
            </a:r>
            <a:r>
              <a:rPr lang="en-US" altLang="en-US" sz="3600" b="1" dirty="0">
                <a:solidFill>
                  <a:srgbClr val="002060"/>
                </a:solidFill>
                <a:latin typeface="Times New Roman" panose="02020603050405020304" pitchFamily="18" charset="0"/>
                <a:cs typeface="Times New Roman" panose="02020603050405020304" pitchFamily="18" charset="0"/>
              </a:rPr>
              <a:t> (hay </a:t>
            </a:r>
            <a:r>
              <a:rPr lang="en-US" altLang="en-US" sz="3600" b="1" dirty="0" err="1">
                <a:solidFill>
                  <a:srgbClr val="002060"/>
                </a:solidFill>
                <a:latin typeface="Times New Roman" panose="02020603050405020304" pitchFamily="18" charset="0"/>
                <a:cs typeface="Times New Roman" panose="02020603050405020304" pitchFamily="18" charset="0"/>
              </a:rPr>
              <a:t>thép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có</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pha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silic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chung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cho</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cả</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hai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cuộn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dây</a:t>
            </a:r>
            <a:r>
              <a:rPr lang="en-US" altLang="en-US" sz="36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3430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722810" y="1151663"/>
            <a:ext cx="1102069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sz="3600" b="1" dirty="0">
                <a:solidFill>
                  <a:srgbClr val="C00000"/>
                </a:solidFill>
              </a:rPr>
              <a:t>C2</a:t>
            </a:r>
            <a:r>
              <a:rPr lang="en-US" sz="3600" b="1" dirty="0">
                <a:solidFill>
                  <a:srgbClr val="C00000"/>
                </a:solidFill>
              </a:rPr>
              <a:t>/100</a:t>
            </a:r>
            <a:r>
              <a:rPr lang="vi-VN" sz="3600" dirty="0"/>
              <a:t>: Đặt vào hai đầu cuộn sơ cấp một HĐT xoay chiều thì trong cuộn dây đó có dòng điện xoay chiều chạy qua. Từ trưường trong lõi sắt luân phiên tăng giảm, vì thế số đường sức từ xuyên qua tiết diện S của cuộn thứ cấp luân phiên tăng giảm. Kết quả là trong cuộn thứ cấp xuất hiện một dòng điện xoay chiều. Một dòng điện xoay chiều phải do một HĐT xoay chiều gây ra</a:t>
            </a:r>
            <a:r>
              <a:rPr lang="en-US" sz="3600" dirty="0"/>
              <a:t>.</a:t>
            </a:r>
            <a:r>
              <a:rPr lang="en-US" sz="3600" dirty="0" err="1"/>
              <a:t>Vì</a:t>
            </a:r>
            <a:r>
              <a:rPr lang="en-US" sz="3600" dirty="0"/>
              <a:t> </a:t>
            </a:r>
            <a:r>
              <a:rPr lang="vi-VN" sz="3600" dirty="0"/>
              <a:t>vậy, HĐT hai đầu cuộn thứ cấp cũng là HĐT xoay chiều.</a:t>
            </a:r>
          </a:p>
        </p:txBody>
      </p:sp>
    </p:spTree>
    <p:extLst>
      <p:ext uri="{BB962C8B-B14F-4D97-AF65-F5344CB8AC3E}">
        <p14:creationId xmlns:p14="http://schemas.microsoft.com/office/powerpoint/2010/main" val="35054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588" y="597985"/>
            <a:ext cx="8911687" cy="682176"/>
          </a:xfrm>
        </p:spPr>
        <p:txBody>
          <a:bodyPr/>
          <a:lstStyle/>
          <a:p>
            <a:r>
              <a:rPr lang="en-US" b="1" dirty="0">
                <a:solidFill>
                  <a:srgbClr val="C00000"/>
                </a:solidFill>
                <a:latin typeface="Times New Roman" panose="02020603050405020304" pitchFamily="18" charset="0"/>
                <a:cs typeface="Times New Roman" panose="02020603050405020304" pitchFamily="18" charset="0"/>
              </a:rPr>
              <a:t>2. </a:t>
            </a:r>
            <a:r>
              <a:rPr lang="en-US" b="1" dirty="0" err="1">
                <a:solidFill>
                  <a:srgbClr val="C00000"/>
                </a:solidFill>
                <a:latin typeface="Times New Roman" panose="02020603050405020304" pitchFamily="18" charset="0"/>
                <a:cs typeface="Times New Roman" panose="02020603050405020304" pitchFamily="18" charset="0"/>
              </a:rPr>
              <a:t>Kết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luận</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 name="Text Box 36"/>
          <p:cNvSpPr txBox="1">
            <a:spLocks noChangeArrowheads="1"/>
          </p:cNvSpPr>
          <p:nvPr/>
        </p:nvSpPr>
        <p:spPr bwMode="auto">
          <a:xfrm>
            <a:off x="1318233" y="1608274"/>
            <a:ext cx="10743138" cy="1754326"/>
          </a:xfrm>
          <a:prstGeom prst="rect">
            <a:avLst/>
          </a:prstGeom>
          <a:noFill/>
          <a:ln>
            <a:noFill/>
          </a:ln>
          <a:effec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vi-VN" sz="3600" b="1" dirty="0">
                <a:solidFill>
                  <a:srgbClr val="0070C0"/>
                </a:solidFill>
              </a:rPr>
              <a:t>* Khi đặt vào hai đầu cuộn sơ cấp một </a:t>
            </a:r>
            <a:r>
              <a:rPr lang="en-US" sz="3600" b="1" dirty="0" err="1">
                <a:solidFill>
                  <a:srgbClr val="0070C0"/>
                </a:solidFill>
              </a:rPr>
              <a:t>hiệu</a:t>
            </a:r>
            <a:r>
              <a:rPr lang="en-US" sz="3600" b="1" dirty="0">
                <a:solidFill>
                  <a:srgbClr val="0070C0"/>
                </a:solidFill>
              </a:rPr>
              <a:t> </a:t>
            </a:r>
            <a:r>
              <a:rPr lang="en-US" sz="3600" b="1" dirty="0" err="1">
                <a:solidFill>
                  <a:srgbClr val="0070C0"/>
                </a:solidFill>
              </a:rPr>
              <a:t>điện</a:t>
            </a:r>
            <a:r>
              <a:rPr lang="en-US" sz="3600" b="1" dirty="0">
                <a:solidFill>
                  <a:srgbClr val="0070C0"/>
                </a:solidFill>
              </a:rPr>
              <a:t> </a:t>
            </a:r>
            <a:r>
              <a:rPr lang="en-US" sz="3600" b="1" dirty="0" err="1">
                <a:solidFill>
                  <a:srgbClr val="0070C0"/>
                </a:solidFill>
              </a:rPr>
              <a:t>thế</a:t>
            </a:r>
            <a:r>
              <a:rPr lang="vi-VN" sz="3600" b="1" dirty="0">
                <a:solidFill>
                  <a:srgbClr val="0070C0"/>
                </a:solidFill>
              </a:rPr>
              <a:t> xoay chiều thì ở hai đầu cuộn thứ cấp xuất hiện một </a:t>
            </a:r>
            <a:r>
              <a:rPr lang="en-US" sz="3600" b="1" dirty="0" err="1">
                <a:solidFill>
                  <a:srgbClr val="0070C0"/>
                </a:solidFill>
              </a:rPr>
              <a:t>hiệu</a:t>
            </a:r>
            <a:r>
              <a:rPr lang="en-US" sz="3600" b="1" dirty="0">
                <a:solidFill>
                  <a:srgbClr val="0070C0"/>
                </a:solidFill>
              </a:rPr>
              <a:t> </a:t>
            </a:r>
            <a:r>
              <a:rPr lang="en-US" sz="3600" b="1" dirty="0" err="1">
                <a:solidFill>
                  <a:srgbClr val="0070C0"/>
                </a:solidFill>
              </a:rPr>
              <a:t>điện</a:t>
            </a:r>
            <a:r>
              <a:rPr lang="en-US" sz="3600" b="1" dirty="0">
                <a:solidFill>
                  <a:srgbClr val="0070C0"/>
                </a:solidFill>
              </a:rPr>
              <a:t> </a:t>
            </a:r>
            <a:r>
              <a:rPr lang="en-US" sz="3600" b="1" dirty="0" err="1">
                <a:solidFill>
                  <a:srgbClr val="0070C0"/>
                </a:solidFill>
              </a:rPr>
              <a:t>thế</a:t>
            </a:r>
            <a:r>
              <a:rPr lang="vi-VN" sz="3600" b="1" dirty="0">
                <a:solidFill>
                  <a:srgbClr val="0070C0"/>
                </a:solidFill>
              </a:rPr>
              <a:t> xoay chiều.</a:t>
            </a:r>
            <a:endParaRPr lang="en-US" altLang="en-US" sz="3600" b="1" dirty="0">
              <a:solidFill>
                <a:srgbClr val="0070C0"/>
              </a:solidFill>
              <a:latin typeface=".VnTime" panose="020B7200000000000000" pitchFamily="34" charset="0"/>
            </a:endParaRPr>
          </a:p>
        </p:txBody>
      </p:sp>
    </p:spTree>
    <p:extLst>
      <p:ext uri="{BB962C8B-B14F-4D97-AF65-F5344CB8AC3E}">
        <p14:creationId xmlns:p14="http://schemas.microsoft.com/office/powerpoint/2010/main" val="14724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ChangeArrowheads="1"/>
          </p:cNvSpPr>
          <p:nvPr/>
        </p:nvSpPr>
        <p:spPr bwMode="auto">
          <a:xfrm>
            <a:off x="1524001" y="-11799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60421" name="Text Box 3"/>
          <p:cNvSpPr txBox="1">
            <a:spLocks noChangeArrowheads="1"/>
          </p:cNvSpPr>
          <p:nvPr/>
        </p:nvSpPr>
        <p:spPr bwMode="auto">
          <a:xfrm>
            <a:off x="718457" y="159900"/>
            <a:ext cx="114735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3. </a:t>
            </a:r>
            <a:r>
              <a:rPr lang="en-US" altLang="en-US" sz="3600" b="1" dirty="0" err="1">
                <a:solidFill>
                  <a:srgbClr val="C00000"/>
                </a:solidFill>
                <a:latin typeface="Times New Roman" panose="02020603050405020304" pitchFamily="18" charset="0"/>
                <a:cs typeface="Times New Roman" panose="02020603050405020304" pitchFamily="18" charset="0"/>
              </a:rPr>
              <a:t>Tác</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dụng</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làm</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biến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đổi</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hiệu</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điện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thế</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của</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máy</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biến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thế</a:t>
            </a:r>
            <a:endParaRPr lang="en-US" altLang="en-US" sz="3600" b="1" dirty="0">
              <a:solidFill>
                <a:srgbClr val="C00000"/>
              </a:solidFill>
              <a:cs typeface="Arial" panose="020B0604020202020204" pitchFamily="34" charset="0"/>
            </a:endParaRPr>
          </a:p>
        </p:txBody>
      </p:sp>
      <p:sp>
        <p:nvSpPr>
          <p:cNvPr id="11" name="Text Box 54"/>
          <p:cNvSpPr txBox="1">
            <a:spLocks noChangeArrowheads="1"/>
          </p:cNvSpPr>
          <p:nvPr/>
        </p:nvSpPr>
        <p:spPr bwMode="auto">
          <a:xfrm>
            <a:off x="718457" y="955456"/>
            <a:ext cx="109771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lvl="1" algn="just" eaLnBrk="1" hangingPunct="1">
              <a:spcBef>
                <a:spcPct val="50000"/>
              </a:spcBef>
              <a:buClrTx/>
              <a:buSzTx/>
              <a:buFontTx/>
              <a:buNone/>
            </a:pPr>
            <a:r>
              <a:rPr lang="en-US" altLang="en-US" sz="3600" b="1" dirty="0">
                <a:solidFill>
                  <a:srgbClr val="0070C0"/>
                </a:solidFill>
                <a:latin typeface="Arial" panose="020B0604020202020204" pitchFamily="34"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Hiệu</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điện</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thế</a:t>
            </a:r>
            <a:r>
              <a:rPr lang="en-US" altLang="en-US" sz="3600" b="1" dirty="0">
                <a:solidFill>
                  <a:srgbClr val="0070C0"/>
                </a:solidFill>
                <a:latin typeface="Times New Roman" panose="02020603050405020304" pitchFamily="18" charset="0"/>
                <a:cs typeface="Times New Roman" panose="02020603050405020304" pitchFamily="18" charset="0"/>
              </a:rPr>
              <a:t> ở </a:t>
            </a:r>
            <a:r>
              <a:rPr lang="en-US" altLang="en-US" sz="3600" b="1" dirty="0" err="1">
                <a:solidFill>
                  <a:srgbClr val="0070C0"/>
                </a:solidFill>
                <a:latin typeface="Times New Roman" panose="02020603050405020304" pitchFamily="18" charset="0"/>
                <a:cs typeface="Times New Roman" panose="02020603050405020304" pitchFamily="18" charset="0"/>
              </a:rPr>
              <a:t>hai</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đầu</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mỗi</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cuộn</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dây</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tỉ</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lệ</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với</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số</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vòng</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dây</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của</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mỗi</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cuộn</a:t>
            </a:r>
            <a:r>
              <a:rPr lang="en-US" altLang="en-US" sz="3600" b="1" dirty="0">
                <a:solidFill>
                  <a:srgbClr val="0070C0"/>
                </a:solidFill>
                <a:latin typeface="Times New Roman" panose="02020603050405020304" pitchFamily="18" charset="0"/>
                <a:cs typeface="Times New Roman" panose="02020603050405020304" pitchFamily="18" charset="0"/>
              </a:rPr>
              <a:t>.</a:t>
            </a:r>
            <a:endParaRPr lang="en-US" altLang="en-US" sz="3600" b="1" dirty="0">
              <a:solidFill>
                <a:srgbClr val="0070C0"/>
              </a:solidFill>
              <a:latin typeface="Arial" panose="020B0604020202020204" pitchFamily="34" charset="0"/>
            </a:endParaRPr>
          </a:p>
        </p:txBody>
      </p:sp>
      <p:graphicFrame>
        <p:nvGraphicFramePr>
          <p:cNvPr id="12" name="Object 50"/>
          <p:cNvGraphicFramePr>
            <a:graphicFrameLocks noChangeAspect="1"/>
          </p:cNvGraphicFramePr>
          <p:nvPr>
            <p:extLst>
              <p:ext uri="{D42A27DB-BD31-4B8C-83A1-F6EECF244321}">
                <p14:modId xmlns:p14="http://schemas.microsoft.com/office/powerpoint/2010/main" val="1656779424"/>
              </p:ext>
            </p:extLst>
          </p:nvPr>
        </p:nvGraphicFramePr>
        <p:xfrm>
          <a:off x="6112669" y="1514536"/>
          <a:ext cx="1851795" cy="1431724"/>
        </p:xfrm>
        <a:graphic>
          <a:graphicData uri="http://schemas.openxmlformats.org/presentationml/2006/ole">
            <mc:AlternateContent xmlns:mc="http://schemas.openxmlformats.org/markup-compatibility/2006">
              <mc:Choice xmlns:v="urn:schemas-microsoft-com:vml" Requires="v">
                <p:oleObj spid="_x0000_s2058" name="Equation" r:id="rId4" imgW="558558" imgH="431613" progId="Equation.3">
                  <p:embed/>
                </p:oleObj>
              </mc:Choice>
              <mc:Fallback>
                <p:oleObj name="Equation" r:id="rId4" imgW="558558" imgH="431613" progId="Equation.3">
                  <p:embed/>
                  <p:pic>
                    <p:nvPicPr>
                      <p:cNvPr id="12"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2669" y="1514536"/>
                        <a:ext cx="1851795" cy="1431724"/>
                      </a:xfrm>
                      <a:prstGeom prst="rect">
                        <a:avLst/>
                      </a:prstGeom>
                      <a:noFill/>
                      <a:ln>
                        <a:noFill/>
                      </a:ln>
                      <a:effectLst/>
                    </p:spPr>
                  </p:pic>
                </p:oleObj>
              </mc:Fallback>
            </mc:AlternateContent>
          </a:graphicData>
        </a:graphic>
      </p:graphicFrame>
      <p:sp>
        <p:nvSpPr>
          <p:cNvPr id="14" name="Text Box 53"/>
          <p:cNvSpPr txBox="1">
            <a:spLocks noChangeArrowheads="1"/>
          </p:cNvSpPr>
          <p:nvPr/>
        </p:nvSpPr>
        <p:spPr bwMode="auto">
          <a:xfrm>
            <a:off x="905690" y="3610647"/>
            <a:ext cx="967957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Blip>
                <a:blip r:embed="rId6"/>
              </a:buBlip>
            </a:pPr>
            <a:r>
              <a:rPr lang="en-US" altLang="en-US" sz="3600" b="1" dirty="0">
                <a:solidFill>
                  <a:srgbClr val="0070C0"/>
                </a:solidFill>
                <a:latin typeface="Arial" panose="020B0604020202020204" pitchFamily="34"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Khi</a:t>
            </a:r>
            <a:r>
              <a:rPr lang="en-US" altLang="en-US" sz="3600" b="1" dirty="0">
                <a:solidFill>
                  <a:srgbClr val="0070C0"/>
                </a:solidFill>
                <a:latin typeface="Times New Roman" panose="02020603050405020304" pitchFamily="18" charset="0"/>
                <a:cs typeface="Times New Roman" panose="02020603050405020304" pitchFamily="18" charset="0"/>
              </a:rPr>
              <a:t> U</a:t>
            </a:r>
            <a:r>
              <a:rPr lang="en-US" altLang="en-US" sz="3600" b="1" baseline="-25000" dirty="0">
                <a:solidFill>
                  <a:srgbClr val="0070C0"/>
                </a:solidFill>
                <a:latin typeface="Times New Roman" panose="02020603050405020304" pitchFamily="18" charset="0"/>
                <a:cs typeface="Times New Roman" panose="02020603050405020304" pitchFamily="18" charset="0"/>
              </a:rPr>
              <a:t>1 </a:t>
            </a:r>
            <a:r>
              <a:rPr lang="en-US" altLang="en-US" sz="3600" b="1" dirty="0">
                <a:solidFill>
                  <a:srgbClr val="0070C0"/>
                </a:solidFill>
                <a:latin typeface="Times New Roman" panose="02020603050405020304" pitchFamily="18" charset="0"/>
                <a:cs typeface="Times New Roman" panose="02020603050405020304" pitchFamily="18" charset="0"/>
              </a:rPr>
              <a:t>&gt; U</a:t>
            </a:r>
            <a:r>
              <a:rPr lang="en-US" altLang="en-US" sz="3600" b="1" baseline="-25000" dirty="0">
                <a:solidFill>
                  <a:srgbClr val="0070C0"/>
                </a:solidFill>
                <a:latin typeface="Times New Roman" panose="02020603050405020304" pitchFamily="18" charset="0"/>
                <a:cs typeface="Times New Roman" panose="02020603050405020304" pitchFamily="18" charset="0"/>
              </a:rPr>
              <a:t>2</a:t>
            </a:r>
            <a:r>
              <a:rPr lang="en-US" altLang="en-US" sz="3600" b="1" dirty="0">
                <a:solidFill>
                  <a:srgbClr val="0070C0"/>
                </a:solidFill>
                <a:latin typeface="Times New Roman" panose="02020603050405020304" pitchFamily="18" charset="0"/>
                <a:cs typeface="Times New Roman" panose="02020603050405020304" pitchFamily="18" charset="0"/>
              </a:rPr>
              <a:t> hay n</a:t>
            </a:r>
            <a:r>
              <a:rPr lang="en-US" altLang="en-US" sz="3600" b="1" baseline="-25000" dirty="0">
                <a:solidFill>
                  <a:srgbClr val="0070C0"/>
                </a:solidFill>
                <a:latin typeface="Times New Roman" panose="02020603050405020304" pitchFamily="18" charset="0"/>
                <a:cs typeface="Times New Roman" panose="02020603050405020304" pitchFamily="18" charset="0"/>
              </a:rPr>
              <a:t>1 </a:t>
            </a:r>
            <a:r>
              <a:rPr lang="en-US" altLang="en-US" sz="3600" b="1" dirty="0">
                <a:solidFill>
                  <a:srgbClr val="0070C0"/>
                </a:solidFill>
                <a:latin typeface="Times New Roman" panose="02020603050405020304" pitchFamily="18" charset="0"/>
                <a:cs typeface="Times New Roman" panose="02020603050405020304" pitchFamily="18" charset="0"/>
              </a:rPr>
              <a:t>&gt; n</a:t>
            </a:r>
            <a:r>
              <a:rPr lang="en-US" altLang="en-US" sz="3600" b="1" baseline="-25000" dirty="0">
                <a:solidFill>
                  <a:srgbClr val="0070C0"/>
                </a:solidFill>
                <a:latin typeface="Times New Roman" panose="02020603050405020304" pitchFamily="18" charset="0"/>
                <a:cs typeface="Times New Roman" panose="02020603050405020304" pitchFamily="18" charset="0"/>
              </a:rPr>
              <a:t>2 </a:t>
            </a:r>
            <a:r>
              <a:rPr lang="en-US" altLang="en-US" sz="36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3600" b="1" dirty="0">
                <a:solidFill>
                  <a:srgbClr val="0070C0"/>
                </a:solidFill>
                <a:latin typeface="Times New Roman" panose="02020603050405020304" pitchFamily="18" charset="0"/>
                <a:cs typeface="Times New Roman" panose="02020603050405020304" pitchFamily="18" charset="0"/>
              </a:rPr>
              <a:t> ta </a:t>
            </a:r>
            <a:r>
              <a:rPr lang="en-US" altLang="en-US" sz="3600" b="1" dirty="0" err="1">
                <a:solidFill>
                  <a:srgbClr val="0070C0"/>
                </a:solidFill>
                <a:latin typeface="Times New Roman" panose="02020603050405020304" pitchFamily="18" charset="0"/>
                <a:cs typeface="Times New Roman" panose="02020603050405020304" pitchFamily="18" charset="0"/>
              </a:rPr>
              <a:t>có</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máy</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hạ</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thế</a:t>
            </a:r>
            <a:r>
              <a:rPr lang="en-US" altLang="en-US" sz="3600" b="1" dirty="0">
                <a:solidFill>
                  <a:srgbClr val="0070C0"/>
                </a:solidFill>
                <a:latin typeface="Times New Roman" panose="02020603050405020304" pitchFamily="18" charset="0"/>
                <a:cs typeface="Times New Roman" panose="02020603050405020304" pitchFamily="18" charset="0"/>
              </a:rPr>
              <a:t> .</a:t>
            </a:r>
          </a:p>
          <a:p>
            <a:pPr>
              <a:spcBef>
                <a:spcPct val="50000"/>
              </a:spcBef>
              <a:buClrTx/>
              <a:buSzTx/>
              <a:buBlip>
                <a:blip r:embed="rId6"/>
              </a:buBlip>
            </a:pP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Khi</a:t>
            </a:r>
            <a:r>
              <a:rPr lang="en-US" altLang="en-US" sz="3600" b="1" dirty="0">
                <a:solidFill>
                  <a:srgbClr val="0070C0"/>
                </a:solidFill>
                <a:latin typeface="Times New Roman" panose="02020603050405020304" pitchFamily="18" charset="0"/>
                <a:cs typeface="Times New Roman" panose="02020603050405020304" pitchFamily="18" charset="0"/>
              </a:rPr>
              <a:t> U</a:t>
            </a:r>
            <a:r>
              <a:rPr lang="en-US" altLang="en-US" sz="3600" b="1" baseline="-25000" dirty="0">
                <a:solidFill>
                  <a:srgbClr val="0070C0"/>
                </a:solidFill>
                <a:latin typeface="Times New Roman" panose="02020603050405020304" pitchFamily="18" charset="0"/>
                <a:cs typeface="Times New Roman" panose="02020603050405020304" pitchFamily="18" charset="0"/>
              </a:rPr>
              <a:t>1</a:t>
            </a:r>
            <a:r>
              <a:rPr lang="en-US" altLang="en-US" sz="3600" b="1" dirty="0">
                <a:solidFill>
                  <a:srgbClr val="0070C0"/>
                </a:solidFill>
                <a:latin typeface="Times New Roman" panose="02020603050405020304" pitchFamily="18" charset="0"/>
                <a:cs typeface="Times New Roman" panose="02020603050405020304" pitchFamily="18" charset="0"/>
              </a:rPr>
              <a:t> &lt; U</a:t>
            </a:r>
            <a:r>
              <a:rPr lang="en-US" altLang="en-US" sz="3600" b="1" baseline="-25000" dirty="0">
                <a:solidFill>
                  <a:srgbClr val="0070C0"/>
                </a:solidFill>
                <a:latin typeface="Times New Roman" panose="02020603050405020304" pitchFamily="18" charset="0"/>
                <a:cs typeface="Times New Roman" panose="02020603050405020304" pitchFamily="18" charset="0"/>
              </a:rPr>
              <a:t>2</a:t>
            </a:r>
            <a:r>
              <a:rPr lang="en-US" altLang="en-US" sz="3600" b="1" dirty="0">
                <a:solidFill>
                  <a:srgbClr val="0070C0"/>
                </a:solidFill>
                <a:latin typeface="Times New Roman" panose="02020603050405020304" pitchFamily="18" charset="0"/>
                <a:cs typeface="Times New Roman" panose="02020603050405020304" pitchFamily="18" charset="0"/>
              </a:rPr>
              <a:t> hay n</a:t>
            </a:r>
            <a:r>
              <a:rPr lang="en-US" altLang="en-US" sz="3600" b="1" baseline="-25000" dirty="0">
                <a:solidFill>
                  <a:srgbClr val="0070C0"/>
                </a:solidFill>
                <a:latin typeface="Times New Roman" panose="02020603050405020304" pitchFamily="18" charset="0"/>
                <a:cs typeface="Times New Roman" panose="02020603050405020304" pitchFamily="18" charset="0"/>
              </a:rPr>
              <a:t>1</a:t>
            </a:r>
            <a:r>
              <a:rPr lang="en-US" altLang="en-US" sz="3600" b="1" dirty="0">
                <a:solidFill>
                  <a:srgbClr val="0070C0"/>
                </a:solidFill>
                <a:latin typeface="Times New Roman" panose="02020603050405020304" pitchFamily="18" charset="0"/>
                <a:cs typeface="Times New Roman" panose="02020603050405020304" pitchFamily="18" charset="0"/>
              </a:rPr>
              <a:t>&lt; n</a:t>
            </a:r>
            <a:r>
              <a:rPr lang="en-US" altLang="en-US" sz="3600" b="1" baseline="-25000" dirty="0">
                <a:solidFill>
                  <a:srgbClr val="0070C0"/>
                </a:solidFill>
                <a:latin typeface="Times New Roman" panose="02020603050405020304" pitchFamily="18" charset="0"/>
                <a:cs typeface="Times New Roman" panose="02020603050405020304" pitchFamily="18" charset="0"/>
              </a:rPr>
              <a:t>2 </a:t>
            </a:r>
            <a:r>
              <a:rPr lang="en-US" altLang="en-US" sz="36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3600" b="1" dirty="0">
                <a:solidFill>
                  <a:srgbClr val="0070C0"/>
                </a:solidFill>
                <a:latin typeface="Times New Roman" panose="02020603050405020304" pitchFamily="18" charset="0"/>
                <a:cs typeface="Times New Roman" panose="02020603050405020304" pitchFamily="18" charset="0"/>
              </a:rPr>
              <a:t> ta </a:t>
            </a:r>
            <a:r>
              <a:rPr lang="en-US" altLang="en-US" sz="3600" b="1" dirty="0" err="1">
                <a:solidFill>
                  <a:srgbClr val="0070C0"/>
                </a:solidFill>
                <a:latin typeface="Times New Roman" panose="02020603050405020304" pitchFamily="18" charset="0"/>
                <a:cs typeface="Times New Roman" panose="02020603050405020304" pitchFamily="18" charset="0"/>
              </a:rPr>
              <a:t>có</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máy</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tăng</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thế</a:t>
            </a:r>
            <a:r>
              <a:rPr lang="en-US" altLang="en-US" sz="3600" b="1" dirty="0">
                <a:solidFill>
                  <a:srgbClr val="0070C0"/>
                </a:solidFill>
                <a:latin typeface="Times New Roman" panose="02020603050405020304" pitchFamily="18" charset="0"/>
                <a:cs typeface="Times New Roman" panose="02020603050405020304" pitchFamily="18" charset="0"/>
              </a:rPr>
              <a:t> </a:t>
            </a:r>
          </a:p>
        </p:txBody>
      </p:sp>
      <p:sp>
        <p:nvSpPr>
          <p:cNvPr id="15" name="Text Box 53"/>
          <p:cNvSpPr txBox="1">
            <a:spLocks noChangeArrowheads="1"/>
          </p:cNvSpPr>
          <p:nvPr/>
        </p:nvSpPr>
        <p:spPr bwMode="auto">
          <a:xfrm>
            <a:off x="1426029" y="2579596"/>
            <a:ext cx="956201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50000"/>
              </a:spcBef>
              <a:buClrTx/>
              <a:buSzTx/>
              <a:buNone/>
            </a:pPr>
            <a:r>
              <a:rPr lang="en-US" altLang="en-US" sz="3200" b="1" dirty="0" err="1">
                <a:solidFill>
                  <a:schemeClr val="tx1"/>
                </a:solidFill>
                <a:latin typeface="Times New Roman" panose="02020603050405020304" pitchFamily="18" charset="0"/>
                <a:cs typeface="Times New Roman" panose="02020603050405020304" pitchFamily="18" charset="0"/>
              </a:rPr>
              <a:t>Trong</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đó</a:t>
            </a:r>
            <a:r>
              <a:rPr lang="en-US" altLang="en-US" sz="3200" b="1" dirty="0">
                <a:solidFill>
                  <a:schemeClr val="tx1"/>
                </a:solidFill>
                <a:latin typeface="Times New Roman" panose="02020603050405020304" pitchFamily="18" charset="0"/>
                <a:cs typeface="Times New Roman" panose="02020603050405020304" pitchFamily="18" charset="0"/>
              </a:rPr>
              <a:t>: </a:t>
            </a:r>
          </a:p>
          <a:p>
            <a:pPr algn="just">
              <a:spcBef>
                <a:spcPct val="50000"/>
              </a:spcBef>
              <a:buClrTx/>
              <a:buSzTx/>
              <a:buNone/>
            </a:pPr>
            <a:r>
              <a:rPr lang="en-US" altLang="en-US" sz="3200" b="1" dirty="0">
                <a:solidFill>
                  <a:schemeClr val="tx1"/>
                </a:solidFill>
                <a:latin typeface="Times New Roman" panose="02020603050405020304" pitchFamily="18" charset="0"/>
                <a:cs typeface="Times New Roman" panose="02020603050405020304" pitchFamily="18" charset="0"/>
              </a:rPr>
              <a:t>U</a:t>
            </a:r>
            <a:r>
              <a:rPr lang="en-US" altLang="en-US" sz="3200" b="1" baseline="-25000" dirty="0">
                <a:solidFill>
                  <a:schemeClr val="tx1"/>
                </a:solidFill>
                <a:latin typeface="Times New Roman" panose="02020603050405020304" pitchFamily="18" charset="0"/>
                <a:cs typeface="Times New Roman" panose="02020603050405020304" pitchFamily="18" charset="0"/>
              </a:rPr>
              <a:t>1</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là</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hiệu</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điện</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thế</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giữa</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hai</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đầu</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cuộn</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sơ</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cấp</a:t>
            </a:r>
            <a:r>
              <a:rPr lang="en-US" altLang="en-US" sz="3200" b="1" dirty="0">
                <a:solidFill>
                  <a:schemeClr val="tx1"/>
                </a:solidFill>
                <a:latin typeface="Times New Roman" panose="02020603050405020304" pitchFamily="18" charset="0"/>
                <a:cs typeface="Times New Roman" panose="02020603050405020304" pitchFamily="18" charset="0"/>
              </a:rPr>
              <a:t>, </a:t>
            </a:r>
          </a:p>
          <a:p>
            <a:pPr algn="just">
              <a:spcBef>
                <a:spcPct val="50000"/>
              </a:spcBef>
              <a:buClrTx/>
              <a:buSzTx/>
              <a:buNone/>
            </a:pPr>
            <a:r>
              <a:rPr lang="en-US" altLang="en-US" sz="3200" b="1" dirty="0">
                <a:solidFill>
                  <a:schemeClr val="tx1"/>
                </a:solidFill>
                <a:latin typeface="Times New Roman" panose="02020603050405020304" pitchFamily="18" charset="0"/>
                <a:cs typeface="Times New Roman" panose="02020603050405020304" pitchFamily="18" charset="0"/>
              </a:rPr>
              <a:t>U</a:t>
            </a:r>
            <a:r>
              <a:rPr lang="en-US" altLang="en-US" sz="3200" b="1" baseline="-25000" dirty="0">
                <a:solidFill>
                  <a:schemeClr val="tx1"/>
                </a:solidFill>
                <a:latin typeface="Times New Roman" panose="02020603050405020304" pitchFamily="18" charset="0"/>
                <a:cs typeface="Times New Roman" panose="02020603050405020304" pitchFamily="18" charset="0"/>
              </a:rPr>
              <a:t>2   </a:t>
            </a:r>
            <a:r>
              <a:rPr lang="en-US" altLang="en-US" sz="3200" b="1" dirty="0" err="1">
                <a:solidFill>
                  <a:schemeClr val="tx1"/>
                </a:solidFill>
                <a:latin typeface="Times New Roman" panose="02020603050405020304" pitchFamily="18" charset="0"/>
                <a:cs typeface="Times New Roman" panose="02020603050405020304" pitchFamily="18" charset="0"/>
              </a:rPr>
              <a:t>là</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hiệu</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điện</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thế</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giữa</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hai</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đầu</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cuộn</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thứ</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cấp</a:t>
            </a:r>
            <a:r>
              <a:rPr lang="en-US" altLang="en-US" sz="3200" b="1" dirty="0">
                <a:solidFill>
                  <a:schemeClr val="tx1"/>
                </a:solidFill>
                <a:latin typeface="Times New Roman" panose="02020603050405020304" pitchFamily="18" charset="0"/>
                <a:cs typeface="Times New Roman" panose="02020603050405020304" pitchFamily="18" charset="0"/>
              </a:rPr>
              <a:t>.</a:t>
            </a:r>
          </a:p>
          <a:p>
            <a:pPr algn="just">
              <a:spcBef>
                <a:spcPct val="50000"/>
              </a:spcBef>
              <a:buClrTx/>
              <a:buSzTx/>
              <a:buNone/>
            </a:pPr>
            <a:r>
              <a:rPr lang="en-US" altLang="en-US" sz="3200" b="1" dirty="0">
                <a:solidFill>
                  <a:schemeClr val="tx1"/>
                </a:solidFill>
                <a:latin typeface="Times New Roman" panose="02020603050405020304" pitchFamily="18" charset="0"/>
                <a:cs typeface="Times New Roman" panose="02020603050405020304" pitchFamily="18" charset="0"/>
              </a:rPr>
              <a:t> n</a:t>
            </a:r>
            <a:r>
              <a:rPr lang="en-US" altLang="en-US" sz="3200" b="1" baseline="-25000" dirty="0">
                <a:solidFill>
                  <a:schemeClr val="tx1"/>
                </a:solidFill>
                <a:latin typeface="Times New Roman" panose="02020603050405020304" pitchFamily="18" charset="0"/>
                <a:cs typeface="Times New Roman" panose="02020603050405020304" pitchFamily="18" charset="0"/>
              </a:rPr>
              <a:t>1</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là</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số</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vòng</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dây</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của</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cuộn</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sơ</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cấp</a:t>
            </a:r>
            <a:r>
              <a:rPr lang="en-US" altLang="en-US" sz="3200" b="1" dirty="0">
                <a:solidFill>
                  <a:schemeClr val="tx1"/>
                </a:solidFill>
                <a:latin typeface="Times New Roman" panose="02020603050405020304" pitchFamily="18" charset="0"/>
                <a:cs typeface="Times New Roman" panose="02020603050405020304" pitchFamily="18" charset="0"/>
              </a:rPr>
              <a:t>, </a:t>
            </a:r>
          </a:p>
          <a:p>
            <a:pPr algn="just">
              <a:spcBef>
                <a:spcPct val="50000"/>
              </a:spcBef>
              <a:buClrTx/>
              <a:buSzTx/>
              <a:buNone/>
            </a:pPr>
            <a:r>
              <a:rPr lang="en-US" altLang="en-US" sz="3200" b="1" dirty="0">
                <a:solidFill>
                  <a:schemeClr val="tx1"/>
                </a:solidFill>
                <a:latin typeface="Times New Roman" panose="02020603050405020304" pitchFamily="18" charset="0"/>
                <a:cs typeface="Times New Roman" panose="02020603050405020304" pitchFamily="18" charset="0"/>
              </a:rPr>
              <a:t>n</a:t>
            </a:r>
            <a:r>
              <a:rPr lang="en-US" altLang="en-US" sz="3200" b="1" baseline="-25000" dirty="0">
                <a:solidFill>
                  <a:schemeClr val="tx1"/>
                </a:solidFill>
                <a:latin typeface="Times New Roman" panose="02020603050405020304" pitchFamily="18" charset="0"/>
                <a:cs typeface="Times New Roman" panose="02020603050405020304" pitchFamily="18" charset="0"/>
              </a:rPr>
              <a:t>2</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là</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số</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vòng</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dây</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của</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cuộn</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thứ</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cấp</a:t>
            </a:r>
            <a:r>
              <a:rPr lang="en-US" altLang="en-US" sz="32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99180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800" decel="100000"/>
                                        <p:tgtEl>
                                          <p:spTgt spid="15"/>
                                        </p:tgtEl>
                                      </p:cBhvr>
                                    </p:animEffect>
                                    <p:anim calcmode="lin" valueType="num">
                                      <p:cBhvr>
                                        <p:cTn id="18" dur="800" decel="100000" fill="hold"/>
                                        <p:tgtEl>
                                          <p:spTgt spid="15"/>
                                        </p:tgtEl>
                                        <p:attrNameLst>
                                          <p:attrName>style.rotation</p:attrName>
                                        </p:attrNameLst>
                                      </p:cBhvr>
                                      <p:tavLst>
                                        <p:tav tm="0">
                                          <p:val>
                                            <p:fltVal val="-90"/>
                                          </p:val>
                                        </p:tav>
                                        <p:tav tm="100000">
                                          <p:val>
                                            <p:fltVal val="0"/>
                                          </p:val>
                                        </p:tav>
                                      </p:tavLst>
                                    </p:anim>
                                    <p:anim calcmode="lin" valueType="num">
                                      <p:cBhvr>
                                        <p:cTn id="19" dur="800" decel="100000" fill="hold"/>
                                        <p:tgtEl>
                                          <p:spTgt spid="15"/>
                                        </p:tgtEl>
                                        <p:attrNameLst>
                                          <p:attrName>ppt_x</p:attrName>
                                        </p:attrNameLst>
                                      </p:cBhvr>
                                      <p:tavLst>
                                        <p:tav tm="0">
                                          <p:val>
                                            <p:strVal val="#ppt_x+0.4"/>
                                          </p:val>
                                        </p:tav>
                                        <p:tav tm="100000">
                                          <p:val>
                                            <p:strVal val="#ppt_x-0.05"/>
                                          </p:val>
                                        </p:tav>
                                      </p:tavLst>
                                    </p:anim>
                                    <p:anim calcmode="lin" valueType="num">
                                      <p:cBhvr>
                                        <p:cTn id="20" dur="800" decel="100000" fill="hold"/>
                                        <p:tgtEl>
                                          <p:spTgt spid="1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800" decel="100000"/>
                                        <p:tgtEl>
                                          <p:spTgt spid="14"/>
                                        </p:tgtEl>
                                      </p:cBhvr>
                                    </p:animEffect>
                                    <p:anim calcmode="lin" valueType="num">
                                      <p:cBhvr>
                                        <p:cTn id="28" dur="800" decel="100000" fill="hold"/>
                                        <p:tgtEl>
                                          <p:spTgt spid="14"/>
                                        </p:tgtEl>
                                        <p:attrNameLst>
                                          <p:attrName>style.rotation</p:attrName>
                                        </p:attrNameLst>
                                      </p:cBhvr>
                                      <p:tavLst>
                                        <p:tav tm="0">
                                          <p:val>
                                            <p:fltVal val="-90"/>
                                          </p:val>
                                        </p:tav>
                                        <p:tav tm="100000">
                                          <p:val>
                                            <p:fltVal val="0"/>
                                          </p:val>
                                        </p:tav>
                                      </p:tavLst>
                                    </p:anim>
                                    <p:anim calcmode="lin" valueType="num">
                                      <p:cBhvr>
                                        <p:cTn id="29" dur="800" decel="100000" fill="hold"/>
                                        <p:tgtEl>
                                          <p:spTgt spid="14"/>
                                        </p:tgtEl>
                                        <p:attrNameLst>
                                          <p:attrName>ppt_x</p:attrName>
                                        </p:attrNameLst>
                                      </p:cBhvr>
                                      <p:tavLst>
                                        <p:tav tm="0">
                                          <p:val>
                                            <p:strVal val="#ppt_x+0.4"/>
                                          </p:val>
                                        </p:tav>
                                        <p:tav tm="100000">
                                          <p:val>
                                            <p:strVal val="#ppt_x-0.05"/>
                                          </p:val>
                                        </p:tav>
                                      </p:tavLst>
                                    </p:anim>
                                    <p:anim calcmode="lin" valueType="num">
                                      <p:cBhvr>
                                        <p:cTn id="30" dur="800" decel="100000" fill="hold"/>
                                        <p:tgtEl>
                                          <p:spTgt spid="1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33" presetID="1" presetClass="exit"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375"/>
            <a:ext cx="10515600" cy="1018903"/>
          </a:xfrm>
        </p:spPr>
        <p:txBody>
          <a:bodyPr>
            <a:noAutofit/>
          </a:bodyPr>
          <a:lstStyle/>
          <a:p>
            <a:pPr algn="ctr"/>
            <a:r>
              <a:rPr lang="en-US" b="1" dirty="0">
                <a:solidFill>
                  <a:srgbClr val="C00000"/>
                </a:solidFill>
                <a:latin typeface="Times New Roman" panose="02020603050405020304" pitchFamily="18" charset="0"/>
                <a:cs typeface="Times New Roman" panose="02020603050405020304" pitchFamily="18" charset="0"/>
              </a:rPr>
              <a:t>C. </a:t>
            </a:r>
            <a:r>
              <a:rPr lang="en-US" b="1" dirty="0" err="1">
                <a:solidFill>
                  <a:srgbClr val="C00000"/>
                </a:solidFill>
                <a:latin typeface="Times New Roman" panose="02020603050405020304" pitchFamily="18" charset="0"/>
                <a:cs typeface="Times New Roman" panose="02020603050405020304" pitchFamily="18" charset="0"/>
              </a:rPr>
              <a:t>Luyện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tập</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1885" y="1232263"/>
            <a:ext cx="11721737" cy="3777622"/>
          </a:xfrm>
        </p:spPr>
        <p:txBody>
          <a:bodyPr>
            <a:noAutofit/>
          </a:bodyPr>
          <a:lstStyle/>
          <a:p>
            <a:pPr marL="0" indent="0">
              <a:buNone/>
            </a:pP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1</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dung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p>
          <a:p>
            <a:pPr>
              <a:buAutoNum type="alphaUcPeriod"/>
            </a:pP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xoay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endParaRPr lang="en-US" sz="3600" dirty="0">
              <a:latin typeface="Times New Roman" panose="02020603050405020304" pitchFamily="18" charset="0"/>
              <a:cs typeface="Times New Roman" panose="02020603050405020304" pitchFamily="18" charset="0"/>
            </a:endParaRPr>
          </a:p>
          <a:p>
            <a:pPr>
              <a:buFont typeface="Wingdings 3" charset="2"/>
              <a:buAutoNum type="alphaUcPeriod"/>
            </a:pP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endParaRPr lang="en-US" sz="3600" dirty="0">
              <a:latin typeface="Times New Roman" panose="02020603050405020304" pitchFamily="18" charset="0"/>
              <a:cs typeface="Times New Roman" panose="02020603050405020304" pitchFamily="18" charset="0"/>
            </a:endParaRPr>
          </a:p>
          <a:p>
            <a:pPr>
              <a:buFont typeface="Wingdings 3" charset="2"/>
              <a:buAutoNum type="alphaUcPeriod"/>
            </a:pP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xoay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endParaRPr lang="en-US" sz="3600" dirty="0">
              <a:latin typeface="Times New Roman" panose="02020603050405020304" pitchFamily="18" charset="0"/>
              <a:cs typeface="Times New Roman" panose="02020603050405020304" pitchFamily="18" charset="0"/>
            </a:endParaRPr>
          </a:p>
          <a:p>
            <a:pPr>
              <a:buFont typeface="Wingdings 3" charset="2"/>
              <a:buAutoNum type="alphaUcPeriod"/>
            </a:pP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xoay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2425337" y="5590903"/>
            <a:ext cx="3670663" cy="8577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A</a:t>
            </a:r>
          </a:p>
        </p:txBody>
      </p:sp>
      <p:sp>
        <p:nvSpPr>
          <p:cNvPr id="5" name="Rounded Rectangle 4"/>
          <p:cNvSpPr/>
          <p:nvPr/>
        </p:nvSpPr>
        <p:spPr>
          <a:xfrm>
            <a:off x="9052560" y="5603966"/>
            <a:ext cx="2301240" cy="77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5786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nextCondLst>
                <p:cond evt="onClick" delay="0">
                  <p:tgtEl>
                    <p:spTgt spid="5"/>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9977" y="121920"/>
            <a:ext cx="10502538" cy="3777622"/>
          </a:xfrm>
        </p:spPr>
        <p:txBody>
          <a:bodyPr>
            <a:noAutofit/>
          </a:bodyPr>
          <a:lstStyle/>
          <a:p>
            <a:pPr marL="0" indent="0">
              <a:buNone/>
            </a:pP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2</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đây</a:t>
            </a:r>
            <a:r>
              <a:rPr lang="en-US" sz="3600" dirty="0">
                <a:latin typeface="Times New Roman" panose="02020603050405020304" pitchFamily="18" charset="0"/>
                <a:cs typeface="Times New Roman" panose="02020603050405020304" pitchFamily="18" charset="0"/>
              </a:rPr>
              <a:t>?</a:t>
            </a:r>
          </a:p>
          <a:p>
            <a:pPr marL="742950" indent="-742950">
              <a:buAutoNum type="alphaUcPeriod"/>
            </a:pP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Thay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thước</a:t>
            </a:r>
            <a:r>
              <a:rPr lang="en-US" sz="3600" dirty="0">
                <a:latin typeface="Times New Roman" panose="02020603050405020304" pitchFamily="18" charset="0"/>
                <a:cs typeface="Times New Roman" panose="02020603050405020304" pitchFamily="18" charset="0"/>
              </a:rPr>
              <a:t>.</a:t>
            </a:r>
          </a:p>
          <a:p>
            <a:pPr marL="742950" indent="-742950">
              <a:buAutoNum type="alphaUcPeriod"/>
            </a:pPr>
            <a:r>
              <a:rPr lang="en-US" sz="3600" dirty="0" err="1">
                <a:latin typeface="Times New Roman" panose="02020603050405020304" pitchFamily="18" charset="0"/>
                <a:cs typeface="Times New Roman" panose="02020603050405020304" pitchFamily="18" charset="0"/>
              </a:rPr>
              <a:t>Giảm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a:t>
            </a:r>
          </a:p>
          <a:p>
            <a:pPr marL="0" indent="0">
              <a:buNone/>
            </a:pPr>
            <a:endParaRPr lang="en-US" sz="3600"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2425337" y="5590903"/>
            <a:ext cx="3670663" cy="8577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B</a:t>
            </a:r>
          </a:p>
        </p:txBody>
      </p:sp>
      <p:sp>
        <p:nvSpPr>
          <p:cNvPr id="5" name="Rounded Rectangle 4"/>
          <p:cNvSpPr/>
          <p:nvPr/>
        </p:nvSpPr>
        <p:spPr>
          <a:xfrm>
            <a:off x="9052560" y="5603966"/>
            <a:ext cx="2301240" cy="77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4064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nextCondLst>
                <p:cond evt="onClick" delay="0">
                  <p:tgtEl>
                    <p:spTgt spid="5"/>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5" y="1232263"/>
            <a:ext cx="11721737" cy="3777622"/>
          </a:xfrm>
        </p:spPr>
        <p:txBody>
          <a:bodyPr>
            <a:noAutofit/>
          </a:bodyPr>
          <a:lstStyle/>
          <a:p>
            <a:pPr marL="0" indent="0">
              <a:buNone/>
            </a:pP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3</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p>
          <a:p>
            <a:pPr marL="742950" indent="-742950">
              <a:buAutoNum type="alphaUcPeriod"/>
            </a:pP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endParaRPr lang="en-US" sz="3600"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2425337" y="5590903"/>
            <a:ext cx="3670663" cy="8577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B</a:t>
            </a:r>
          </a:p>
        </p:txBody>
      </p:sp>
      <p:sp>
        <p:nvSpPr>
          <p:cNvPr id="5" name="Rounded Rectangle 4"/>
          <p:cNvSpPr/>
          <p:nvPr/>
        </p:nvSpPr>
        <p:spPr>
          <a:xfrm>
            <a:off x="9052560" y="5603966"/>
            <a:ext cx="2301240" cy="77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8983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nextCondLst>
                <p:cond evt="onClick" delay="0">
                  <p:tgtEl>
                    <p:spTgt spid="5"/>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87384"/>
            <a:ext cx="11101252" cy="6688182"/>
          </a:xfrm>
        </p:spPr>
        <p:txBody>
          <a:bodyPr>
            <a:noAutofit/>
          </a:bodyPr>
          <a:lstStyle/>
          <a:p>
            <a:pPr marL="0" indent="0" algn="ctr">
              <a:buNone/>
            </a:pPr>
            <a:r>
              <a:rPr lang="en-US" sz="3600" b="1" dirty="0" err="1">
                <a:solidFill>
                  <a:srgbClr val="002060"/>
                </a:solidFill>
                <a:latin typeface="Times New Roman" panose="02020603050405020304" pitchFamily="18" charset="0"/>
                <a:cs typeface="Times New Roman" panose="02020603050405020304" pitchFamily="18" charset="0"/>
              </a:rPr>
              <a:t>Nội</a:t>
            </a:r>
            <a:r>
              <a:rPr lang="en-US" sz="3600" b="1" dirty="0">
                <a:solidFill>
                  <a:srgbClr val="002060"/>
                </a:solidFill>
                <a:latin typeface="Times New Roman" panose="02020603050405020304" pitchFamily="18" charset="0"/>
                <a:cs typeface="Times New Roman" panose="02020603050405020304" pitchFamily="18" charset="0"/>
              </a:rPr>
              <a:t> dung </a:t>
            </a:r>
            <a:r>
              <a:rPr lang="en-US" sz="3600" b="1" dirty="0" err="1">
                <a:solidFill>
                  <a:srgbClr val="002060"/>
                </a:solidFill>
                <a:latin typeface="Times New Roman" panose="02020603050405020304" pitchFamily="18" charset="0"/>
                <a:cs typeface="Times New Roman" panose="02020603050405020304" pitchFamily="18" charset="0"/>
              </a:rPr>
              <a:t>chủ</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gồm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nội</a:t>
            </a:r>
            <a:r>
              <a:rPr lang="en-US" sz="3600" b="1" dirty="0">
                <a:solidFill>
                  <a:srgbClr val="002060"/>
                </a:solidFill>
                <a:latin typeface="Times New Roman" panose="02020603050405020304" pitchFamily="18" charset="0"/>
                <a:cs typeface="Times New Roman" panose="02020603050405020304" pitchFamily="18" charset="0"/>
              </a:rPr>
              <a:t> dung</a:t>
            </a:r>
          </a:p>
          <a:p>
            <a:pPr marL="0" indent="0" algn="ctr">
              <a:buNone/>
            </a:pPr>
            <a:endParaRPr lang="en-US" sz="36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3600" b="1" dirty="0" err="1">
                <a:solidFill>
                  <a:srgbClr val="002060"/>
                </a:solidFill>
                <a:latin typeface="Times New Roman" panose="02020603050405020304" pitchFamily="18" charset="0"/>
                <a:cs typeface="Times New Roman" panose="02020603050405020304" pitchFamily="18" charset="0"/>
              </a:rPr>
              <a:t>Phần</a:t>
            </a:r>
            <a:r>
              <a:rPr lang="en-US" sz="3600" b="1" dirty="0">
                <a:solidFill>
                  <a:srgbClr val="002060"/>
                </a:solidFill>
                <a:latin typeface="Times New Roman" panose="02020603050405020304" pitchFamily="18" charset="0"/>
                <a:cs typeface="Times New Roman" panose="02020603050405020304" pitchFamily="18" charset="0"/>
              </a:rPr>
              <a:t> 1. </a:t>
            </a:r>
            <a:r>
              <a:rPr lang="en-US" sz="3600" b="1" dirty="0" err="1">
                <a:solidFill>
                  <a:srgbClr val="002060"/>
                </a:solidFill>
                <a:latin typeface="Times New Roman" panose="02020603050405020304" pitchFamily="18" charset="0"/>
                <a:cs typeface="Times New Roman" panose="02020603050405020304" pitchFamily="18" charset="0"/>
              </a:rPr>
              <a:t>Khởi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động</a:t>
            </a:r>
            <a:endParaRPr lang="en-US" sz="36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3600" b="1" dirty="0" err="1">
                <a:solidFill>
                  <a:srgbClr val="002060"/>
                </a:solidFill>
                <a:latin typeface="Times New Roman" panose="02020603050405020304" pitchFamily="18" charset="0"/>
                <a:cs typeface="Times New Roman" panose="02020603050405020304" pitchFamily="18" charset="0"/>
              </a:rPr>
              <a:t>Phần</a:t>
            </a:r>
            <a:r>
              <a:rPr lang="en-US" sz="3600" b="1" dirty="0">
                <a:solidFill>
                  <a:srgbClr val="002060"/>
                </a:solidFill>
                <a:latin typeface="Times New Roman" panose="02020603050405020304" pitchFamily="18" charset="0"/>
                <a:cs typeface="Times New Roman" panose="02020603050405020304" pitchFamily="18" charset="0"/>
              </a:rPr>
              <a:t> 2. </a:t>
            </a:r>
            <a:r>
              <a:rPr lang="en-US" sz="3600" b="1" dirty="0" err="1">
                <a:solidFill>
                  <a:srgbClr val="002060"/>
                </a:solidFill>
                <a:latin typeface="Times New Roman" panose="02020603050405020304" pitchFamily="18" charset="0"/>
                <a:cs typeface="Times New Roman" panose="02020603050405020304" pitchFamily="18" charset="0"/>
              </a:rPr>
              <a:t>Hình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thành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thức</a:t>
            </a:r>
            <a:endParaRPr lang="en-US" sz="36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3600" dirty="0">
                <a:solidFill>
                  <a:srgbClr val="002060"/>
                </a:solidFill>
                <a:latin typeface="Times New Roman" panose="02020603050405020304" pitchFamily="18" charset="0"/>
                <a:cs typeface="Times New Roman" panose="02020603050405020304" pitchFamily="18" charset="0"/>
              </a:rPr>
              <a:t>I – </a:t>
            </a:r>
            <a:r>
              <a:rPr lang="en-US" sz="3600" dirty="0" err="1">
                <a:solidFill>
                  <a:srgbClr val="002060"/>
                </a:solidFill>
                <a:latin typeface="Times New Roman" panose="02020603050405020304" pitchFamily="18" charset="0"/>
                <a:cs typeface="Times New Roman" panose="02020603050405020304" pitchFamily="18" charset="0"/>
              </a:rPr>
              <a:t>Sự</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hao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phí</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điện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năng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trên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đường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dây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tải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điện</a:t>
            </a:r>
            <a:endParaRPr lang="en-US" sz="3600" dirty="0">
              <a:solidFill>
                <a:srgbClr val="002060"/>
              </a:solidFill>
              <a:latin typeface="Times New Roman" panose="02020603050405020304" pitchFamily="18" charset="0"/>
              <a:cs typeface="Times New Roman" panose="02020603050405020304" pitchFamily="18" charset="0"/>
            </a:endParaRPr>
          </a:p>
          <a:p>
            <a:pPr marL="0" indent="0">
              <a:buNone/>
            </a:pPr>
            <a:r>
              <a:rPr lang="en-US" sz="3600" dirty="0">
                <a:solidFill>
                  <a:srgbClr val="002060"/>
                </a:solidFill>
                <a:latin typeface="Times New Roman" panose="02020603050405020304" pitchFamily="18" charset="0"/>
                <a:cs typeface="Times New Roman" panose="02020603050405020304" pitchFamily="18" charset="0"/>
              </a:rPr>
              <a:t>II – </a:t>
            </a:r>
            <a:r>
              <a:rPr lang="en-US" sz="3600" dirty="0" err="1">
                <a:solidFill>
                  <a:srgbClr val="002060"/>
                </a:solidFill>
                <a:latin typeface="Times New Roman" panose="02020603050405020304" pitchFamily="18" charset="0"/>
                <a:cs typeface="Times New Roman" panose="02020603050405020304" pitchFamily="18" charset="0"/>
              </a:rPr>
              <a:t>Cấu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tạo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hoạt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động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máy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biến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thế</a:t>
            </a:r>
            <a:endParaRPr lang="en-US" sz="3600" dirty="0">
              <a:solidFill>
                <a:srgbClr val="002060"/>
              </a:solidFill>
              <a:latin typeface="Times New Roman" panose="02020603050405020304" pitchFamily="18" charset="0"/>
              <a:cs typeface="Times New Roman" panose="02020603050405020304" pitchFamily="18" charset="0"/>
            </a:endParaRPr>
          </a:p>
          <a:p>
            <a:pPr marL="0" indent="0">
              <a:buNone/>
            </a:pPr>
            <a:r>
              <a:rPr lang="en-US" sz="3600" dirty="0">
                <a:solidFill>
                  <a:srgbClr val="002060"/>
                </a:solidFill>
                <a:latin typeface="Times New Roman" panose="02020603050405020304" pitchFamily="18" charset="0"/>
                <a:cs typeface="Times New Roman" panose="02020603050405020304" pitchFamily="18" charset="0"/>
              </a:rPr>
              <a:t>III – </a:t>
            </a:r>
            <a:r>
              <a:rPr lang="en-US" sz="3600" dirty="0" err="1">
                <a:solidFill>
                  <a:srgbClr val="002060"/>
                </a:solidFill>
                <a:latin typeface="Times New Roman" panose="02020603050405020304" pitchFamily="18" charset="0"/>
                <a:cs typeface="Times New Roman" panose="02020603050405020304" pitchFamily="18" charset="0"/>
              </a:rPr>
              <a:t>Tác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dụng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làm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biến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đổi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hiệu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điện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thế</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máy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biến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thế</a:t>
            </a:r>
            <a:endParaRPr lang="en-US" sz="3600" dirty="0">
              <a:solidFill>
                <a:srgbClr val="002060"/>
              </a:solidFill>
              <a:latin typeface="Times New Roman" panose="02020603050405020304" pitchFamily="18" charset="0"/>
              <a:cs typeface="Times New Roman" panose="02020603050405020304" pitchFamily="18" charset="0"/>
            </a:endParaRPr>
          </a:p>
          <a:p>
            <a:pPr marL="0" indent="0">
              <a:buNone/>
            </a:pPr>
            <a:r>
              <a:rPr lang="en-US" sz="3600" b="1" dirty="0" err="1">
                <a:solidFill>
                  <a:srgbClr val="002060"/>
                </a:solidFill>
                <a:latin typeface="Times New Roman" panose="02020603050405020304" pitchFamily="18" charset="0"/>
                <a:cs typeface="Times New Roman" panose="02020603050405020304" pitchFamily="18" charset="0"/>
              </a:rPr>
              <a:t>Phần</a:t>
            </a:r>
            <a:r>
              <a:rPr lang="en-US" sz="3600" b="1" dirty="0">
                <a:solidFill>
                  <a:srgbClr val="002060"/>
                </a:solidFill>
                <a:latin typeface="Times New Roman" panose="02020603050405020304" pitchFamily="18" charset="0"/>
                <a:cs typeface="Times New Roman" panose="02020603050405020304" pitchFamily="18" charset="0"/>
              </a:rPr>
              <a:t> 3. </a:t>
            </a:r>
            <a:r>
              <a:rPr lang="en-US" sz="3600" b="1" dirty="0" err="1">
                <a:solidFill>
                  <a:srgbClr val="002060"/>
                </a:solidFill>
                <a:latin typeface="Times New Roman" panose="02020603050405020304" pitchFamily="18" charset="0"/>
                <a:cs typeface="Times New Roman" panose="02020603050405020304" pitchFamily="18" charset="0"/>
              </a:rPr>
              <a:t>Luyện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tập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vận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dụng</a:t>
            </a:r>
            <a:endParaRPr lang="en-US" sz="36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3600" b="1" dirty="0" err="1">
                <a:solidFill>
                  <a:srgbClr val="002060"/>
                </a:solidFill>
                <a:latin typeface="Times New Roman" panose="02020603050405020304" pitchFamily="18" charset="0"/>
                <a:cs typeface="Times New Roman" panose="02020603050405020304" pitchFamily="18" charset="0"/>
              </a:rPr>
              <a:t>Phần</a:t>
            </a:r>
            <a:r>
              <a:rPr lang="en-US" sz="3600" b="1" dirty="0">
                <a:solidFill>
                  <a:srgbClr val="002060"/>
                </a:solidFill>
                <a:latin typeface="Times New Roman" panose="02020603050405020304" pitchFamily="18" charset="0"/>
                <a:cs typeface="Times New Roman" panose="02020603050405020304" pitchFamily="18" charset="0"/>
              </a:rPr>
              <a:t> 4. </a:t>
            </a:r>
            <a:r>
              <a:rPr lang="en-US" sz="3600" b="1" dirty="0" err="1">
                <a:solidFill>
                  <a:srgbClr val="002060"/>
                </a:solidFill>
                <a:latin typeface="Times New Roman" panose="02020603050405020304" pitchFamily="18" charset="0"/>
                <a:cs typeface="Times New Roman" panose="02020603050405020304" pitchFamily="18" charset="0"/>
              </a:rPr>
              <a:t>Tự</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học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mở</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rộng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thức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Lắp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đặt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máy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biến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thế</a:t>
            </a:r>
            <a:r>
              <a:rPr lang="en-US" sz="3600" dirty="0">
                <a:solidFill>
                  <a:srgbClr val="002060"/>
                </a:solidFill>
                <a:latin typeface="Times New Roman" panose="02020603050405020304" pitchFamily="18" charset="0"/>
                <a:cs typeface="Times New Roman" panose="02020603050405020304" pitchFamily="18" charset="0"/>
              </a:rPr>
              <a:t> ở </a:t>
            </a:r>
            <a:r>
              <a:rPr lang="en-US" sz="3600" dirty="0" err="1">
                <a:solidFill>
                  <a:srgbClr val="002060"/>
                </a:solidFill>
                <a:latin typeface="Times New Roman" panose="02020603050405020304" pitchFamily="18" charset="0"/>
                <a:cs typeface="Times New Roman" panose="02020603050405020304" pitchFamily="18" charset="0"/>
              </a:rPr>
              <a:t>hai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đầu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đường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dây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tải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điện</a:t>
            </a:r>
            <a:endParaRPr lang="en-US" sz="36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84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5" y="1232263"/>
            <a:ext cx="11721737" cy="3777622"/>
          </a:xfrm>
        </p:spPr>
        <p:txBody>
          <a:bodyPr>
            <a:noAutofit/>
          </a:bodyPr>
          <a:lstStyle/>
          <a:p>
            <a:pPr marL="0" indent="0">
              <a:buNone/>
            </a:pP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4</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endParaRPr lang="en-US" sz="3600" dirty="0">
              <a:latin typeface="Times New Roman" panose="02020603050405020304" pitchFamily="18" charset="0"/>
              <a:cs typeface="Times New Roman" panose="02020603050405020304" pitchFamily="18" charset="0"/>
            </a:endParaRPr>
          </a:p>
          <a:p>
            <a:pPr marL="742950" indent="-742950">
              <a:buFont typeface="Wingdings 3" charset="2"/>
              <a:buAutoNum type="alphaUcPeriod"/>
            </a:pP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ổn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áp</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áp</a:t>
            </a:r>
            <a:endParaRPr lang="en-US" sz="3600" dirty="0">
              <a:latin typeface="Times New Roman" panose="02020603050405020304" pitchFamily="18" charset="0"/>
              <a:cs typeface="Times New Roman" panose="02020603050405020304" pitchFamily="18" charset="0"/>
            </a:endParaRPr>
          </a:p>
          <a:p>
            <a:pPr marL="742950" indent="-742950">
              <a:buFont typeface="Wingdings 3" charset="2"/>
              <a:buAutoNum type="alphaUcPeriod"/>
            </a:pP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áp</a:t>
            </a:r>
            <a:endParaRPr lang="en-US" sz="3600" dirty="0">
              <a:latin typeface="Times New Roman" panose="02020603050405020304" pitchFamily="18" charset="0"/>
              <a:cs typeface="Times New Roman" panose="02020603050405020304" pitchFamily="18" charset="0"/>
            </a:endParaRPr>
          </a:p>
          <a:p>
            <a:pPr marL="742950" indent="-742950">
              <a:buFont typeface="Wingdings 3" charset="2"/>
              <a:buAutoNum type="alphaUcPeriod"/>
            </a:pP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áp</a:t>
            </a:r>
            <a:endParaRPr lang="en-US" sz="3600" dirty="0">
              <a:latin typeface="Times New Roman" panose="02020603050405020304" pitchFamily="18" charset="0"/>
              <a:cs typeface="Times New Roman" panose="02020603050405020304" pitchFamily="18" charset="0"/>
            </a:endParaRPr>
          </a:p>
          <a:p>
            <a:pPr marL="742950" indent="-742950">
              <a:buFont typeface="Wingdings 3" charset="2"/>
              <a:buAutoNum type="alphaUcPeriod"/>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742950" indent="-742950">
              <a:buFont typeface="Wingdings 3" charset="2"/>
              <a:buAutoNum type="alphaUcPeriod"/>
            </a:pPr>
            <a:endParaRPr lang="en-US" sz="3600" dirty="0">
              <a:latin typeface="Times New Roman" panose="02020603050405020304" pitchFamily="18" charset="0"/>
              <a:cs typeface="Times New Roman" panose="02020603050405020304" pitchFamily="18" charset="0"/>
            </a:endParaRPr>
          </a:p>
          <a:p>
            <a:pPr marL="742950" indent="-742950">
              <a:buAutoNum type="alphaUcPeriod"/>
            </a:pPr>
            <a:endParaRPr lang="en-US" sz="3600"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2425337" y="5590903"/>
            <a:ext cx="3670663" cy="8577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C</a:t>
            </a:r>
          </a:p>
        </p:txBody>
      </p:sp>
      <p:sp>
        <p:nvSpPr>
          <p:cNvPr id="5" name="Rounded Rectangle 4"/>
          <p:cNvSpPr/>
          <p:nvPr/>
        </p:nvSpPr>
        <p:spPr>
          <a:xfrm>
            <a:off x="9052560" y="5603966"/>
            <a:ext cx="2301240" cy="77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594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nextCondLst>
                <p:cond evt="onClick" delay="0">
                  <p:tgtEl>
                    <p:spTgt spid="5"/>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5" y="1232263"/>
            <a:ext cx="11721737" cy="3777622"/>
          </a:xfrm>
        </p:spPr>
        <p:txBody>
          <a:bodyPr>
            <a:noAutofit/>
          </a:bodyPr>
          <a:lstStyle/>
          <a:p>
            <a:pPr marL="0" indent="0">
              <a:buNone/>
            </a:pP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5</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a:t>
            </a:r>
            <a:r>
              <a:rPr lang="en-US" sz="3600" dirty="0">
                <a:latin typeface="Times New Roman" panose="02020603050405020304" pitchFamily="18" charset="0"/>
                <a:cs typeface="Times New Roman" panose="02020603050405020304" pitchFamily="18" charset="0"/>
              </a:rPr>
              <a:t> do </a:t>
            </a:r>
            <a:r>
              <a:rPr lang="en-US" sz="3600" dirty="0" err="1">
                <a:latin typeface="Times New Roman" panose="02020603050405020304" pitchFamily="18" charset="0"/>
                <a:cs typeface="Times New Roman" panose="02020603050405020304" pitchFamily="18" charset="0"/>
              </a:rPr>
              <a:t>tỏa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a:t>
            </a:r>
          </a:p>
          <a:p>
            <a:pPr marL="742950" indent="-742950">
              <a:buAutoNum type="alphaUcPeriod"/>
            </a:pP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đôi</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Giảm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nửa</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Giữ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bốn</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742950" indent="-742950">
              <a:buFont typeface="Wingdings 3" charset="2"/>
              <a:buAutoNum type="alphaUcPeriod"/>
            </a:pPr>
            <a:endParaRPr lang="en-US" sz="3600" dirty="0">
              <a:latin typeface="Times New Roman" panose="02020603050405020304" pitchFamily="18" charset="0"/>
              <a:cs typeface="Times New Roman" panose="02020603050405020304" pitchFamily="18" charset="0"/>
            </a:endParaRPr>
          </a:p>
          <a:p>
            <a:pPr marL="742950" indent="-742950">
              <a:buAutoNum type="alphaUcPeriod"/>
            </a:pPr>
            <a:endParaRPr lang="en-US" sz="3600"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2425337" y="5590903"/>
            <a:ext cx="3670663" cy="8577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A</a:t>
            </a:r>
          </a:p>
        </p:txBody>
      </p:sp>
      <p:sp>
        <p:nvSpPr>
          <p:cNvPr id="5" name="Rounded Rectangle 4"/>
          <p:cNvSpPr/>
          <p:nvPr/>
        </p:nvSpPr>
        <p:spPr>
          <a:xfrm>
            <a:off x="9052560" y="5603966"/>
            <a:ext cx="2301240" cy="77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051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nextCondLst>
                <p:cond evt="onClick" delay="0">
                  <p:tgtEl>
                    <p:spTgt spid="5"/>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5" y="1232263"/>
            <a:ext cx="11721737" cy="3777622"/>
          </a:xfrm>
        </p:spPr>
        <p:txBody>
          <a:bodyPr>
            <a:noAutofit/>
          </a:bodyPr>
          <a:lstStyle/>
          <a:p>
            <a:pPr marL="0" indent="0">
              <a:buNone/>
            </a:pP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6</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xoay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742950" indent="-742950">
              <a:buFont typeface="Wingdings 3" charset="2"/>
              <a:buAutoNum type="alphaUcPeriod"/>
            </a:pPr>
            <a:endParaRPr lang="en-US" sz="3600" dirty="0">
              <a:latin typeface="Times New Roman" panose="02020603050405020304" pitchFamily="18" charset="0"/>
              <a:cs typeface="Times New Roman" panose="02020603050405020304" pitchFamily="18" charset="0"/>
            </a:endParaRPr>
          </a:p>
          <a:p>
            <a:pPr marL="742950" indent="-742950">
              <a:buAutoNum type="alphaUcPeriod"/>
            </a:pPr>
            <a:endParaRPr lang="en-US" sz="3600"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2425337" y="5590903"/>
            <a:ext cx="3670663" cy="8577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D</a:t>
            </a:r>
          </a:p>
        </p:txBody>
      </p:sp>
      <p:sp>
        <p:nvSpPr>
          <p:cNvPr id="5" name="Rounded Rectangle 4"/>
          <p:cNvSpPr/>
          <p:nvPr/>
        </p:nvSpPr>
        <p:spPr>
          <a:xfrm>
            <a:off x="9052560" y="5603966"/>
            <a:ext cx="2301240" cy="77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4389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nextCondLst>
                <p:cond evt="onClick" delay="0">
                  <p:tgtEl>
                    <p:spTgt spid="5"/>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5" y="1232263"/>
            <a:ext cx="11721737" cy="3777622"/>
          </a:xfrm>
        </p:spPr>
        <p:txBody>
          <a:bodyPr>
            <a:noAutofit/>
          </a:bodyPr>
          <a:lstStyle/>
          <a:p>
            <a:pPr marL="0" indent="0">
              <a:buNone/>
            </a:pP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7</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a:t>
            </a:r>
            <a:r>
              <a:rPr lang="en-US" sz="3600" dirty="0">
                <a:latin typeface="Times New Roman" panose="02020603050405020304" pitchFamily="18" charset="0"/>
                <a:cs typeface="Times New Roman" panose="02020603050405020304" pitchFamily="18" charset="0"/>
              </a:rPr>
              <a:t> do </a:t>
            </a:r>
            <a:r>
              <a:rPr lang="en-US" sz="3600" dirty="0" err="1">
                <a:latin typeface="Times New Roman" panose="02020603050405020304" pitchFamily="18" charset="0"/>
                <a:cs typeface="Times New Roman" panose="02020603050405020304" pitchFamily="18" charset="0"/>
              </a:rPr>
              <a:t>tỏa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endParaRPr lang="en-US" sz="3600" dirty="0">
              <a:latin typeface="Times New Roman" panose="02020603050405020304" pitchFamily="18" charset="0"/>
              <a:cs typeface="Times New Roman" panose="02020603050405020304" pitchFamily="18" charset="0"/>
            </a:endParaRPr>
          </a:p>
          <a:p>
            <a:pPr marL="742950" indent="-742950">
              <a:buAutoNum type="alphaUcPeriod"/>
            </a:pPr>
            <a:r>
              <a:rPr lang="en-US" sz="3600" dirty="0" err="1">
                <a:latin typeface="Times New Roman" panose="02020603050405020304" pitchFamily="18" charset="0"/>
                <a:cs typeface="Times New Roman" panose="02020603050405020304" pitchFamily="18" charset="0"/>
              </a:rPr>
              <a:t>Tỉ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a:t>
            </a:r>
          </a:p>
          <a:p>
            <a:pPr marL="742950" indent="-742950">
              <a:buAutoNum type="alphaUcPeriod"/>
            </a:pPr>
            <a:r>
              <a:rPr lang="en-US" sz="3600" dirty="0" err="1">
                <a:latin typeface="Times New Roman" panose="02020603050405020304" pitchFamily="18" charset="0"/>
                <a:cs typeface="Times New Roman" panose="02020603050405020304" pitchFamily="18" charset="0"/>
              </a:rPr>
              <a:t>Tỉ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a:t>
            </a:r>
          </a:p>
          <a:p>
            <a:pPr marL="742950" indent="-742950">
              <a:buAutoNum type="alphaUcPeriod"/>
            </a:pPr>
            <a:r>
              <a:rPr lang="en-US" sz="3600" dirty="0" err="1">
                <a:latin typeface="Times New Roman" panose="02020603050405020304" pitchFamily="18" charset="0"/>
                <a:cs typeface="Times New Roman" panose="02020603050405020304" pitchFamily="18" charset="0"/>
              </a:rPr>
              <a:t>Tỉ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a:t>
            </a:r>
          </a:p>
          <a:p>
            <a:pPr marL="742950" indent="-742950">
              <a:buAutoNum type="alphaUcPeriod"/>
            </a:pPr>
            <a:r>
              <a:rPr lang="en-US" sz="3600" dirty="0" err="1">
                <a:latin typeface="Times New Roman" panose="02020603050405020304" pitchFamily="18" charset="0"/>
                <a:cs typeface="Times New Roman" panose="02020603050405020304" pitchFamily="18" charset="0"/>
              </a:rPr>
              <a:t>Tỉ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742950" indent="-742950">
              <a:buFont typeface="Wingdings 3" charset="2"/>
              <a:buAutoNum type="alphaUcPeriod"/>
            </a:pPr>
            <a:endParaRPr lang="en-US" sz="3600" dirty="0">
              <a:latin typeface="Times New Roman" panose="02020603050405020304" pitchFamily="18" charset="0"/>
              <a:cs typeface="Times New Roman" panose="02020603050405020304" pitchFamily="18" charset="0"/>
            </a:endParaRPr>
          </a:p>
          <a:p>
            <a:pPr marL="742950" indent="-742950">
              <a:buAutoNum type="alphaUcPeriod"/>
            </a:pPr>
            <a:endParaRPr lang="en-US" sz="3600"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2425337" y="5590903"/>
            <a:ext cx="3670663" cy="8577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C</a:t>
            </a:r>
          </a:p>
        </p:txBody>
      </p:sp>
      <p:sp>
        <p:nvSpPr>
          <p:cNvPr id="5" name="Rounded Rectangle 4"/>
          <p:cNvSpPr/>
          <p:nvPr/>
        </p:nvSpPr>
        <p:spPr>
          <a:xfrm>
            <a:off x="9052560" y="5603966"/>
            <a:ext cx="2301240" cy="77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5999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nextCondLst>
                <p:cond evt="onClick" delay="0">
                  <p:tgtEl>
                    <p:spTgt spid="5"/>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646" y="853441"/>
            <a:ext cx="11142618" cy="3777622"/>
          </a:xfrm>
        </p:spPr>
        <p:txBody>
          <a:bodyPr>
            <a:noAutofit/>
          </a:bodyPr>
          <a:lstStyle/>
          <a:p>
            <a:pPr marL="0" indent="0">
              <a:buNone/>
            </a:pP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8</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máy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biến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số</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vòng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dây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cuộn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cấp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1200 </a:t>
            </a:r>
            <a:r>
              <a:rPr lang="en-US" sz="3600" dirty="0" err="1">
                <a:solidFill>
                  <a:schemeClr val="tx1"/>
                </a:solidFill>
                <a:latin typeface="Times New Roman" panose="02020603050405020304" pitchFamily="18" charset="0"/>
                <a:cs typeface="Times New Roman" panose="02020603050405020304" pitchFamily="18" charset="0"/>
              </a:rPr>
              <a:t>vòng</a:t>
            </a:r>
            <a:r>
              <a:rPr lang="en-US" sz="3600" dirty="0">
                <a:solidFill>
                  <a:schemeClr val="tx1"/>
                </a:solidFill>
                <a:latin typeface="Times New Roman" panose="02020603050405020304" pitchFamily="18" charset="0"/>
                <a:cs typeface="Times New Roman" panose="02020603050405020304" pitchFamily="18" charset="0"/>
              </a:rPr>
              <a:t>. Cho </a:t>
            </a:r>
            <a:r>
              <a:rPr lang="en-US" sz="3600" dirty="0" err="1">
                <a:solidFill>
                  <a:schemeClr val="tx1"/>
                </a:solidFill>
                <a:latin typeface="Times New Roman" panose="02020603050405020304" pitchFamily="18" charset="0"/>
                <a:cs typeface="Times New Roman" panose="02020603050405020304" pitchFamily="18" charset="0"/>
              </a:rPr>
              <a:t>biết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hiệu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ở </a:t>
            </a:r>
            <a:r>
              <a:rPr lang="en-US" sz="3600" dirty="0" err="1">
                <a:solidFill>
                  <a:schemeClr val="tx1"/>
                </a:solidFill>
                <a:latin typeface="Times New Roman" panose="02020603050405020304" pitchFamily="18" charset="0"/>
                <a:cs typeface="Times New Roman" panose="02020603050405020304" pitchFamily="18" charset="0"/>
              </a:rPr>
              <a:t>cuộn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cấp</a:t>
            </a:r>
            <a:r>
              <a:rPr lang="en-US" sz="3600" dirty="0">
                <a:solidFill>
                  <a:schemeClr val="tx1"/>
                </a:solidFill>
                <a:latin typeface="Times New Roman" panose="02020603050405020304" pitchFamily="18" charset="0"/>
                <a:cs typeface="Times New Roman" panose="02020603050405020304" pitchFamily="18" charset="0"/>
              </a:rPr>
              <a:t> 240V </a:t>
            </a:r>
            <a:r>
              <a:rPr lang="en-US" sz="3600" dirty="0" err="1">
                <a:solidFill>
                  <a:schemeClr val="tx1"/>
                </a:solidFill>
                <a:latin typeface="Times New Roman" panose="02020603050405020304" pitchFamily="18" charset="0"/>
                <a:cs typeface="Times New Roman" panose="02020603050405020304" pitchFamily="18" charset="0"/>
              </a:rPr>
              <a:t>thì</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hiệu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cuộn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cấp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12V. </a:t>
            </a:r>
            <a:r>
              <a:rPr lang="en-US" sz="3600" dirty="0" err="1">
                <a:solidFill>
                  <a:schemeClr val="tx1"/>
                </a:solidFill>
                <a:latin typeface="Times New Roman" panose="02020603050405020304" pitchFamily="18" charset="0"/>
                <a:cs typeface="Times New Roman" panose="02020603050405020304" pitchFamily="18" charset="0"/>
              </a:rPr>
              <a:t>Khi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số</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vòng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dây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cuộn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cấp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endParaRPr lang="en-US" sz="3600" dirty="0">
              <a:solidFill>
                <a:schemeClr val="tx1"/>
              </a:solidFill>
              <a:latin typeface="Times New Roman" panose="02020603050405020304" pitchFamily="18" charset="0"/>
              <a:cs typeface="Times New Roman" panose="02020603050405020304" pitchFamily="18" charset="0"/>
            </a:endParaRPr>
          </a:p>
          <a:p>
            <a:pPr marL="742950" indent="-742950">
              <a:buAutoNum type="alphaUcPeriod"/>
            </a:pPr>
            <a:r>
              <a:rPr lang="en-US" sz="3600" dirty="0">
                <a:solidFill>
                  <a:schemeClr val="tx1"/>
                </a:solidFill>
                <a:latin typeface="Times New Roman" panose="02020603050405020304" pitchFamily="18" charset="0"/>
                <a:cs typeface="Times New Roman" panose="02020603050405020304" pitchFamily="18" charset="0"/>
              </a:rPr>
              <a:t>24000 </a:t>
            </a:r>
            <a:r>
              <a:rPr lang="en-US" sz="3600" dirty="0" err="1">
                <a:solidFill>
                  <a:schemeClr val="tx1"/>
                </a:solidFill>
                <a:latin typeface="Times New Roman" panose="02020603050405020304" pitchFamily="18" charset="0"/>
                <a:cs typeface="Times New Roman" panose="02020603050405020304" pitchFamily="18" charset="0"/>
              </a:rPr>
              <a:t>vòng</a:t>
            </a:r>
            <a:r>
              <a:rPr lang="en-US" sz="3600" dirty="0">
                <a:solidFill>
                  <a:schemeClr val="tx1"/>
                </a:solidFill>
                <a:latin typeface="Times New Roman" panose="02020603050405020304" pitchFamily="18" charset="0"/>
                <a:cs typeface="Times New Roman" panose="02020603050405020304" pitchFamily="18" charset="0"/>
              </a:rPr>
              <a:t> 							C. 1200 </a:t>
            </a:r>
            <a:r>
              <a:rPr lang="en-US" sz="3600" dirty="0" err="1">
                <a:solidFill>
                  <a:schemeClr val="tx1"/>
                </a:solidFill>
                <a:latin typeface="Times New Roman" panose="02020603050405020304" pitchFamily="18" charset="0"/>
                <a:cs typeface="Times New Roman" panose="02020603050405020304" pitchFamily="18" charset="0"/>
              </a:rPr>
              <a:t>vòng</a:t>
            </a:r>
            <a:endParaRPr lang="en-US" sz="3600" dirty="0">
              <a:solidFill>
                <a:schemeClr val="tx1"/>
              </a:solidFill>
              <a:latin typeface="Times New Roman" panose="02020603050405020304" pitchFamily="18" charset="0"/>
              <a:cs typeface="Times New Roman" panose="02020603050405020304" pitchFamily="18" charset="0"/>
            </a:endParaRPr>
          </a:p>
          <a:p>
            <a:pPr marL="742950" indent="-742950">
              <a:buAutoNum type="alphaUcPeriod"/>
            </a:pPr>
            <a:r>
              <a:rPr lang="en-US" sz="3600" dirty="0">
                <a:solidFill>
                  <a:schemeClr val="tx1"/>
                </a:solidFill>
                <a:latin typeface="Times New Roman" panose="02020603050405020304" pitchFamily="18" charset="0"/>
                <a:cs typeface="Times New Roman" panose="02020603050405020304" pitchFamily="18" charset="0"/>
              </a:rPr>
              <a:t>2,4 </a:t>
            </a:r>
            <a:r>
              <a:rPr lang="en-US" sz="3600" dirty="0" err="1">
                <a:solidFill>
                  <a:schemeClr val="tx1"/>
                </a:solidFill>
                <a:latin typeface="Times New Roman" panose="02020603050405020304" pitchFamily="18" charset="0"/>
                <a:cs typeface="Times New Roman" panose="02020603050405020304" pitchFamily="18" charset="0"/>
              </a:rPr>
              <a:t>vòng</a:t>
            </a:r>
            <a:r>
              <a:rPr lang="en-US" sz="3600" dirty="0">
                <a:solidFill>
                  <a:schemeClr val="tx1"/>
                </a:solidFill>
                <a:latin typeface="Times New Roman" panose="02020603050405020304" pitchFamily="18" charset="0"/>
                <a:cs typeface="Times New Roman" panose="02020603050405020304" pitchFamily="18" charset="0"/>
              </a:rPr>
              <a:t> 								D. 60 </a:t>
            </a:r>
            <a:r>
              <a:rPr lang="en-US" sz="3600" dirty="0" err="1">
                <a:solidFill>
                  <a:schemeClr val="tx1"/>
                </a:solidFill>
                <a:latin typeface="Times New Roman" panose="02020603050405020304" pitchFamily="18" charset="0"/>
                <a:cs typeface="Times New Roman" panose="02020603050405020304" pitchFamily="18" charset="0"/>
              </a:rPr>
              <a:t>vòng</a:t>
            </a:r>
            <a:endParaRPr lang="en-US" sz="36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36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3600" dirty="0">
              <a:solidFill>
                <a:schemeClr val="tx1"/>
              </a:solidFill>
              <a:latin typeface="Times New Roman" panose="02020603050405020304" pitchFamily="18" charset="0"/>
              <a:cs typeface="Times New Roman" panose="02020603050405020304" pitchFamily="18" charset="0"/>
            </a:endParaRPr>
          </a:p>
          <a:p>
            <a:pPr marL="742950" indent="-742950">
              <a:buAutoNum type="alphaUcPeriod"/>
            </a:pPr>
            <a:endParaRPr lang="en-US" sz="36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901337" y="4807131"/>
                <a:ext cx="8895806" cy="16415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14:m>
                  <m:oMath xmlns:m="http://schemas.openxmlformats.org/officeDocument/2006/math">
                    <m:f>
                      <m:fPr>
                        <m:ctrlPr>
                          <a:rPr lang="en-US" sz="3600" i="1" smtClean="0">
                            <a:latin typeface="Cambria Math" panose="02040503050406030204" pitchFamily="18" charset="0"/>
                          </a:rPr>
                        </m:ctrlPr>
                      </m:fPr>
                      <m:num>
                        <m:sSub>
                          <m:sSubPr>
                            <m:ctrlPr>
                              <a:rPr lang="en-US" sz="3600" i="1">
                                <a:latin typeface="Cambria Math" panose="02040503050406030204" pitchFamily="18" charset="0"/>
                              </a:rPr>
                            </m:ctrlPr>
                          </m:sSubPr>
                          <m:e>
                            <m:r>
                              <a:rPr lang="en-US" sz="3600" i="1">
                                <a:latin typeface="Cambria Math" panose="02040503050406030204" pitchFamily="18" charset="0"/>
                              </a:rPr>
                              <m:t>𝑈</m:t>
                            </m:r>
                          </m:e>
                          <m:sub>
                            <m:r>
                              <a:rPr lang="en-US" sz="3600" i="1">
                                <a:latin typeface="Cambria Math" panose="02040503050406030204" pitchFamily="18" charset="0"/>
                              </a:rPr>
                              <m:t>1</m:t>
                            </m:r>
                          </m:sub>
                        </m:sSub>
                      </m:num>
                      <m:den>
                        <m:sSub>
                          <m:sSubPr>
                            <m:ctrlPr>
                              <a:rPr lang="en-US" sz="3600" i="1">
                                <a:latin typeface="Cambria Math" panose="02040503050406030204" pitchFamily="18" charset="0"/>
                              </a:rPr>
                            </m:ctrlPr>
                          </m:sSubPr>
                          <m:e>
                            <m:r>
                              <a:rPr lang="en-US" sz="3600" i="1">
                                <a:latin typeface="Cambria Math" panose="02040503050406030204" pitchFamily="18" charset="0"/>
                              </a:rPr>
                              <m:t>𝑈</m:t>
                            </m:r>
                          </m:e>
                          <m:sub>
                            <m:r>
                              <a:rPr lang="en-US" sz="3600" i="1">
                                <a:latin typeface="Cambria Math" panose="02040503050406030204" pitchFamily="18" charset="0"/>
                              </a:rPr>
                              <m:t>2</m:t>
                            </m:r>
                          </m:sub>
                        </m:sSub>
                      </m:den>
                    </m:f>
                    <m:r>
                      <a:rPr lang="en-US" sz="3600" i="1">
                        <a:latin typeface="Cambria Math" panose="02040503050406030204" pitchFamily="18" charset="0"/>
                      </a:rPr>
                      <m:t>=</m:t>
                    </m:r>
                    <m:f>
                      <m:fPr>
                        <m:ctrlPr>
                          <a:rPr lang="en-US" sz="3600" i="1">
                            <a:latin typeface="Cambria Math" panose="02040503050406030204" pitchFamily="18" charset="0"/>
                          </a:rPr>
                        </m:ctrlPr>
                      </m:fPr>
                      <m:num>
                        <m:sSub>
                          <m:sSubPr>
                            <m:ctrlPr>
                              <a:rPr lang="en-US" sz="3600" i="1">
                                <a:latin typeface="Cambria Math" panose="02040503050406030204" pitchFamily="18" charset="0"/>
                              </a:rPr>
                            </m:ctrlPr>
                          </m:sSubPr>
                          <m:e>
                            <m:r>
                              <a:rPr lang="en-US" sz="3600" i="1">
                                <a:latin typeface="Cambria Math" panose="02040503050406030204" pitchFamily="18" charset="0"/>
                              </a:rPr>
                              <m:t>𝑛</m:t>
                            </m:r>
                          </m:e>
                          <m:sub>
                            <m:r>
                              <a:rPr lang="en-US" sz="3600" i="1">
                                <a:latin typeface="Cambria Math" panose="02040503050406030204" pitchFamily="18" charset="0"/>
                              </a:rPr>
                              <m:t>1</m:t>
                            </m:r>
                          </m:sub>
                        </m:sSub>
                      </m:num>
                      <m:den>
                        <m:sSub>
                          <m:sSubPr>
                            <m:ctrlPr>
                              <a:rPr lang="en-US" sz="3600" i="1">
                                <a:latin typeface="Cambria Math" panose="02040503050406030204" pitchFamily="18" charset="0"/>
                              </a:rPr>
                            </m:ctrlPr>
                          </m:sSubPr>
                          <m:e>
                            <m:r>
                              <a:rPr lang="en-US" sz="3600" i="1">
                                <a:latin typeface="Cambria Math" panose="02040503050406030204" pitchFamily="18" charset="0"/>
                              </a:rPr>
                              <m:t>𝑛</m:t>
                            </m:r>
                          </m:e>
                          <m:sub>
                            <m:r>
                              <a:rPr lang="en-US" sz="3600" i="1">
                                <a:latin typeface="Cambria Math" panose="02040503050406030204" pitchFamily="18" charset="0"/>
                              </a:rPr>
                              <m:t>2</m:t>
                            </m:r>
                          </m:sub>
                        </m:sSub>
                      </m:den>
                    </m:f>
                    <m:r>
                      <a:rPr lang="en-US" sz="3600" i="1" smtClean="0">
                        <a:latin typeface="Cambria Math" panose="02040503050406030204" pitchFamily="18" charset="0"/>
                        <a:sym typeface="Symbol" panose="05050102010706020507" pitchFamily="18" charset="2"/>
                      </a:rPr>
                      <m:t></m:t>
                    </m:r>
                    <m:f>
                      <m:fPr>
                        <m:ctrlPr>
                          <a:rPr lang="en-US" sz="3600" i="1">
                            <a:latin typeface="Cambria Math" panose="02040503050406030204" pitchFamily="18" charset="0"/>
                          </a:rPr>
                        </m:ctrlPr>
                      </m:fPr>
                      <m:num>
                        <m:r>
                          <a:rPr lang="en-US" sz="3600" i="1">
                            <a:latin typeface="Cambria Math" panose="02040503050406030204" pitchFamily="18" charset="0"/>
                          </a:rPr>
                          <m:t>240</m:t>
                        </m:r>
                      </m:num>
                      <m:den>
                        <m:r>
                          <a:rPr lang="en-US" sz="3600" i="1">
                            <a:latin typeface="Cambria Math" panose="02040503050406030204" pitchFamily="18" charset="0"/>
                          </a:rPr>
                          <m:t>12</m:t>
                        </m:r>
                      </m:den>
                    </m:f>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1200</m:t>
                        </m:r>
                      </m:num>
                      <m:den>
                        <m:sSub>
                          <m:sSubPr>
                            <m:ctrlPr>
                              <a:rPr lang="en-US" sz="3600" i="1">
                                <a:latin typeface="Cambria Math" panose="02040503050406030204" pitchFamily="18" charset="0"/>
                              </a:rPr>
                            </m:ctrlPr>
                          </m:sSubPr>
                          <m:e>
                            <m:r>
                              <a:rPr lang="en-US" sz="3600" i="1">
                                <a:latin typeface="Cambria Math" panose="02040503050406030204" pitchFamily="18" charset="0"/>
                              </a:rPr>
                              <m:t>𝑛</m:t>
                            </m:r>
                          </m:e>
                          <m:sub>
                            <m:r>
                              <a:rPr lang="en-US" sz="3600" i="1">
                                <a:latin typeface="Cambria Math" panose="02040503050406030204" pitchFamily="18" charset="0"/>
                              </a:rPr>
                              <m:t>2</m:t>
                            </m:r>
                          </m:sub>
                        </m:sSub>
                      </m:den>
                    </m:f>
                    <m:r>
                      <a:rPr lang="en-US" sz="3600" i="1">
                        <a:latin typeface="Cambria Math" panose="02040503050406030204" pitchFamily="18" charset="0"/>
                        <a:sym typeface="Symbol" panose="05050102010706020507" pitchFamily="18" charset="2"/>
                      </a:rPr>
                      <m:t></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𝑛</m:t>
                        </m:r>
                      </m:e>
                      <m:sub>
                        <m:r>
                          <a:rPr lang="en-US" sz="3600" i="1">
                            <a:latin typeface="Cambria Math" panose="02040503050406030204" pitchFamily="18" charset="0"/>
                          </a:rPr>
                          <m:t>2</m:t>
                        </m:r>
                      </m:sub>
                    </m:sSub>
                    <m:r>
                      <a:rPr lang="en-US" sz="3600" i="1">
                        <a:latin typeface="Cambria Math" panose="02040503050406030204" pitchFamily="18" charset="0"/>
                      </a:rPr>
                      <m:t>=</m:t>
                    </m:r>
                    <m:r>
                      <a:rPr lang="en-US" sz="3600" i="1">
                        <a:latin typeface="Cambria Math" panose="02040503050406030204" pitchFamily="18" charset="0"/>
                      </a:rPr>
                      <m:t>60</m:t>
                    </m:r>
                    <m:r>
                      <a:rPr lang="en-US" sz="3600" i="1">
                        <a:latin typeface="Cambria Math" panose="02040503050406030204" pitchFamily="18" charset="0"/>
                      </a:rPr>
                      <m:t> </m:t>
                    </m:r>
                    <m:r>
                      <a:rPr lang="en-US" sz="3600" i="1">
                        <a:latin typeface="Cambria Math" panose="02040503050406030204" pitchFamily="18" charset="0"/>
                      </a:rPr>
                      <m:t>𝑣</m:t>
                    </m:r>
                    <m:r>
                      <a:rPr lang="en-US" sz="3600" i="1">
                        <a:latin typeface="Cambria Math" panose="02040503050406030204" pitchFamily="18" charset="0"/>
                      </a:rPr>
                      <m:t>ò</m:t>
                    </m:r>
                    <m:r>
                      <a:rPr lang="en-US" sz="3600" i="1">
                        <a:latin typeface="Cambria Math" panose="02040503050406030204" pitchFamily="18" charset="0"/>
                      </a:rPr>
                      <m:t>𝑛𝑔</m:t>
                    </m:r>
                    <m:r>
                      <a:rPr lang="en-US" sz="3600" b="0" i="1" smtClean="0">
                        <a:latin typeface="Cambria Math" panose="02040503050406030204" pitchFamily="18" charset="0"/>
                      </a:rPr>
                      <m:t> </m:t>
                    </m:r>
                  </m:oMath>
                </a14:m>
                <a:endParaRPr lang="en-US" sz="36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3600" b="0" i="1" smtClean="0">
                          <a:solidFill>
                            <a:srgbClr val="C00000"/>
                          </a:solidFill>
                          <a:latin typeface="Cambria Math" panose="02040503050406030204" pitchFamily="18" charset="0"/>
                        </a:rPr>
                        <m:t>𝑐</m:t>
                      </m:r>
                      <m:r>
                        <a:rPr lang="en-US" sz="3600" b="0" i="1" smtClean="0">
                          <a:solidFill>
                            <a:srgbClr val="C00000"/>
                          </a:solidFill>
                          <a:latin typeface="Cambria Math" panose="02040503050406030204" pitchFamily="18" charset="0"/>
                        </a:rPr>
                        <m:t>h</m:t>
                      </m:r>
                      <m:r>
                        <a:rPr lang="en-US" sz="3600" b="0" i="1" smtClean="0">
                          <a:solidFill>
                            <a:srgbClr val="C00000"/>
                          </a:solidFill>
                          <a:latin typeface="Cambria Math" panose="02040503050406030204" pitchFamily="18" charset="0"/>
                        </a:rPr>
                        <m:t>ọ</m:t>
                      </m:r>
                      <m:r>
                        <a:rPr lang="en-US" sz="3600" b="0" i="1" smtClean="0">
                          <a:solidFill>
                            <a:srgbClr val="C00000"/>
                          </a:solidFill>
                          <a:latin typeface="Cambria Math" panose="02040503050406030204" pitchFamily="18" charset="0"/>
                        </a:rPr>
                        <m:t>𝑛</m:t>
                      </m:r>
                      <m:r>
                        <a:rPr lang="en-US" sz="3600" b="0" i="1" smtClean="0">
                          <a:solidFill>
                            <a:srgbClr val="C00000"/>
                          </a:solidFill>
                          <a:latin typeface="Cambria Math" panose="02040503050406030204" pitchFamily="18" charset="0"/>
                        </a:rPr>
                        <m:t> </m:t>
                      </m:r>
                      <m:r>
                        <a:rPr lang="en-US" sz="3600" b="0" i="1" smtClean="0">
                          <a:solidFill>
                            <a:srgbClr val="C00000"/>
                          </a:solidFill>
                          <a:latin typeface="Cambria Math" panose="02040503050406030204" pitchFamily="18" charset="0"/>
                        </a:rPr>
                        <m:t>𝐷</m:t>
                      </m:r>
                    </m:oMath>
                  </m:oMathPara>
                </a14:m>
                <a:endParaRPr lang="en-US" sz="3600" dirty="0">
                  <a:solidFill>
                    <a:srgbClr val="C00000"/>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901337" y="4807131"/>
                <a:ext cx="8895806" cy="1641564"/>
              </a:xfrm>
              <a:prstGeom prst="rect">
                <a:avLst/>
              </a:prstGeom>
              <a:blipFill>
                <a:blip r:embed="rId3"/>
                <a:stretch>
                  <a:fillRect/>
                </a:stretch>
              </a:blipFill>
            </p:spPr>
            <p:txBody>
              <a:bodyPr/>
              <a:lstStyle/>
              <a:p>
                <a:r>
                  <a:rPr lang="en-US">
                    <a:noFill/>
                  </a:rPr>
                  <a:t> </a:t>
                </a:r>
              </a:p>
            </p:txBody>
          </p:sp>
        </mc:Fallback>
      </mc:AlternateContent>
      <p:sp>
        <p:nvSpPr>
          <p:cNvPr id="5" name="Rounded Rectangle 4"/>
          <p:cNvSpPr/>
          <p:nvPr/>
        </p:nvSpPr>
        <p:spPr>
          <a:xfrm>
            <a:off x="9052560" y="5603966"/>
            <a:ext cx="2301240" cy="77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714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nextCondLst>
                <p:cond evt="onClick" delay="0">
                  <p:tgtEl>
                    <p:spTgt spid="5"/>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39" y="239487"/>
            <a:ext cx="10202093" cy="3777622"/>
          </a:xfrm>
        </p:spPr>
        <p:txBody>
          <a:bodyPr>
            <a:noAutofit/>
          </a:bodyPr>
          <a:lstStyle/>
          <a:p>
            <a:pPr marL="0" indent="0">
              <a:buNone/>
            </a:pP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9</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máy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biến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số</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vòng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dây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cuộn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cấp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250 </a:t>
            </a:r>
            <a:r>
              <a:rPr lang="en-US" sz="3600" dirty="0" err="1">
                <a:solidFill>
                  <a:schemeClr val="tx1"/>
                </a:solidFill>
                <a:latin typeface="Times New Roman" panose="02020603050405020304" pitchFamily="18" charset="0"/>
                <a:cs typeface="Times New Roman" panose="02020603050405020304" pitchFamily="18" charset="0"/>
              </a:rPr>
              <a:t>vòng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cuộn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cấp</a:t>
            </a:r>
            <a:r>
              <a:rPr lang="en-US" sz="3600" dirty="0">
                <a:solidFill>
                  <a:schemeClr val="tx1"/>
                </a:solidFill>
                <a:latin typeface="Times New Roman" panose="02020603050405020304" pitchFamily="18" charset="0"/>
                <a:cs typeface="Times New Roman" panose="02020603050405020304" pitchFamily="18" charset="0"/>
              </a:rPr>
              <a:t> 4000 </a:t>
            </a:r>
            <a:r>
              <a:rPr lang="en-US" sz="3600" dirty="0" err="1">
                <a:solidFill>
                  <a:schemeClr val="tx1"/>
                </a:solidFill>
                <a:latin typeface="Times New Roman" panose="02020603050405020304" pitchFamily="18" charset="0"/>
                <a:cs typeface="Times New Roman" panose="02020603050405020304" pitchFamily="18" charset="0"/>
              </a:rPr>
              <a:t>vòng</a:t>
            </a:r>
            <a:r>
              <a:rPr lang="en-US" sz="3600" dirty="0">
                <a:solidFill>
                  <a:schemeClr val="tx1"/>
                </a:solidFill>
                <a:latin typeface="Times New Roman" panose="02020603050405020304" pitchFamily="18" charset="0"/>
                <a:cs typeface="Times New Roman" panose="02020603050405020304" pitchFamily="18" charset="0"/>
              </a:rPr>
              <a:t> .</a:t>
            </a:r>
          </a:p>
          <a:p>
            <a:pPr marL="0" indent="0">
              <a:buNone/>
            </a:pPr>
            <a:r>
              <a:rPr lang="en-US" sz="3600" dirty="0">
                <a:solidFill>
                  <a:schemeClr val="tx1"/>
                </a:solidFill>
                <a:latin typeface="Times New Roman" panose="02020603050405020304" pitchFamily="18" charset="0"/>
                <a:cs typeface="Times New Roman" panose="02020603050405020304" pitchFamily="18" charset="0"/>
              </a:rPr>
              <a:t>a. </a:t>
            </a:r>
            <a:r>
              <a:rPr lang="en-US" sz="3600" dirty="0" err="1">
                <a:solidFill>
                  <a:schemeClr val="tx1"/>
                </a:solidFill>
                <a:latin typeface="Times New Roman" panose="02020603050405020304" pitchFamily="18" charset="0"/>
                <a:cs typeface="Times New Roman" panose="02020603050405020304" pitchFamily="18" charset="0"/>
              </a:rPr>
              <a:t>Máy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máy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tăng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hay </a:t>
            </a:r>
            <a:r>
              <a:rPr lang="en-US" sz="3600" dirty="0" err="1">
                <a:solidFill>
                  <a:schemeClr val="tx1"/>
                </a:solidFill>
                <a:latin typeface="Times New Roman" panose="02020603050405020304" pitchFamily="18" charset="0"/>
                <a:cs typeface="Times New Roman" panose="02020603050405020304" pitchFamily="18" charset="0"/>
              </a:rPr>
              <a:t>hạ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a:t>
            </a:r>
          </a:p>
          <a:p>
            <a:pPr marL="0" indent="0">
              <a:buNone/>
            </a:pPr>
            <a:r>
              <a:rPr lang="en-US" sz="3600" dirty="0">
                <a:solidFill>
                  <a:schemeClr val="tx1"/>
                </a:solidFill>
                <a:latin typeface="Times New Roman" panose="02020603050405020304" pitchFamily="18" charset="0"/>
                <a:cs typeface="Times New Roman" panose="02020603050405020304" pitchFamily="18" charset="0"/>
              </a:rPr>
              <a:t>b. </a:t>
            </a:r>
            <a:r>
              <a:rPr lang="en-US" sz="3600" dirty="0" err="1">
                <a:solidFill>
                  <a:schemeClr val="tx1"/>
                </a:solidFill>
                <a:latin typeface="Times New Roman" panose="02020603050405020304" pitchFamily="18" charset="0"/>
                <a:cs typeface="Times New Roman" panose="02020603050405020304" pitchFamily="18" charset="0"/>
              </a:rPr>
              <a:t>Đặt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đầu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cuộn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cấp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hiệu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400V. </a:t>
            </a:r>
            <a:r>
              <a:rPr lang="en-US" sz="3600" dirty="0" err="1">
                <a:solidFill>
                  <a:schemeClr val="tx1"/>
                </a:solidFill>
                <a:latin typeface="Times New Roman" panose="02020603050405020304" pitchFamily="18" charset="0"/>
                <a:cs typeface="Times New Roman" panose="02020603050405020304" pitchFamily="18" charset="0"/>
              </a:rPr>
              <a:t>Tính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hiệu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ở </a:t>
            </a:r>
            <a:r>
              <a:rPr lang="en-US" sz="3600" dirty="0" err="1">
                <a:solidFill>
                  <a:schemeClr val="tx1"/>
                </a:solidFill>
                <a:latin typeface="Times New Roman" panose="02020603050405020304" pitchFamily="18" charset="0"/>
                <a:cs typeface="Times New Roman" panose="02020603050405020304" pitchFamily="18" charset="0"/>
              </a:rPr>
              <a:t>hai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đầu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cuộn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cấp</a:t>
            </a:r>
            <a:r>
              <a:rPr lang="en-US" sz="3600" dirty="0">
                <a:solidFill>
                  <a:schemeClr val="tx1"/>
                </a:solidFill>
                <a:latin typeface="Times New Roman" panose="02020603050405020304" pitchFamily="18" charset="0"/>
                <a:cs typeface="Times New Roman" panose="02020603050405020304" pitchFamily="18" charset="0"/>
              </a:rPr>
              <a:t>?</a:t>
            </a:r>
          </a:p>
          <a:p>
            <a:pPr marL="742950" indent="-742950">
              <a:buAutoNum type="alphaUcPeriod"/>
            </a:pPr>
            <a:endParaRPr lang="en-US" sz="36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901337" y="3827417"/>
                <a:ext cx="8895806" cy="26212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3600" i="1" dirty="0">
                    <a:solidFill>
                      <a:srgbClr val="C00000"/>
                    </a:solidFill>
                    <a:latin typeface="Cambria Math" panose="02040503050406030204" pitchFamily="18" charset="0"/>
                  </a:rPr>
                  <a:t>a. </a:t>
                </a:r>
                <a:r>
                  <a:rPr lang="en-US" sz="3600" i="1" dirty="0" err="1">
                    <a:solidFill>
                      <a:srgbClr val="C00000"/>
                    </a:solidFill>
                    <a:latin typeface="Cambria Math" panose="02040503050406030204" pitchFamily="18" charset="0"/>
                  </a:rPr>
                  <a:t>vì</a:t>
                </a:r>
                <a:r>
                  <a:rPr lang="en-US" sz="3600" i="1" dirty="0">
                    <a:solidFill>
                      <a:srgbClr val="C00000"/>
                    </a:solidFill>
                    <a:latin typeface="Cambria Math" panose="02040503050406030204" pitchFamily="18" charset="0"/>
                  </a:rPr>
                  <a:t> n</a:t>
                </a:r>
                <a:r>
                  <a:rPr lang="en-US" sz="3600" i="1" baseline="-25000" dirty="0">
                    <a:solidFill>
                      <a:srgbClr val="C00000"/>
                    </a:solidFill>
                    <a:latin typeface="Cambria Math" panose="02040503050406030204" pitchFamily="18" charset="0"/>
                  </a:rPr>
                  <a:t>2</a:t>
                </a:r>
                <a:r>
                  <a:rPr lang="en-US" sz="3600" i="1" dirty="0">
                    <a:solidFill>
                      <a:srgbClr val="C00000"/>
                    </a:solidFill>
                    <a:latin typeface="Cambria Math" panose="02040503050406030204" pitchFamily="18" charset="0"/>
                  </a:rPr>
                  <a:t> &gt;n</a:t>
                </a:r>
                <a:r>
                  <a:rPr lang="en-US" sz="3600" i="1" baseline="-25000" dirty="0">
                    <a:solidFill>
                      <a:srgbClr val="C00000"/>
                    </a:solidFill>
                    <a:latin typeface="Cambria Math" panose="02040503050406030204" pitchFamily="18" charset="0"/>
                  </a:rPr>
                  <a:t>1</a:t>
                </a:r>
                <a:r>
                  <a:rPr lang="en-US" sz="3600" i="1" dirty="0">
                    <a:solidFill>
                      <a:srgbClr val="C00000"/>
                    </a:solidFill>
                    <a:latin typeface="Cambria Math" panose="02040503050406030204" pitchFamily="18" charset="0"/>
                  </a:rPr>
                  <a:t> </a:t>
                </a:r>
                <a:r>
                  <a:rPr lang="en-US" sz="3600" i="1" dirty="0" err="1">
                    <a:solidFill>
                      <a:srgbClr val="C00000"/>
                    </a:solidFill>
                    <a:latin typeface="Cambria Math" panose="02040503050406030204" pitchFamily="18" charset="0"/>
                  </a:rPr>
                  <a:t>nên</a:t>
                </a:r>
                <a:r>
                  <a:rPr lang="en-US" sz="3600" i="1" dirty="0">
                    <a:solidFill>
                      <a:srgbClr val="C00000"/>
                    </a:solidFill>
                    <a:latin typeface="Cambria Math" panose="02040503050406030204" pitchFamily="18" charset="0"/>
                  </a:rPr>
                  <a:t> </a:t>
                </a:r>
                <a:r>
                  <a:rPr lang="en-US" sz="3600" i="1" dirty="0" err="1">
                    <a:solidFill>
                      <a:srgbClr val="C00000"/>
                    </a:solidFill>
                    <a:latin typeface="Cambria Math" panose="02040503050406030204" pitchFamily="18" charset="0"/>
                  </a:rPr>
                  <a:t>máy</a:t>
                </a:r>
                <a:r>
                  <a:rPr lang="en-US" sz="3600" i="1" dirty="0">
                    <a:solidFill>
                      <a:srgbClr val="C00000"/>
                    </a:solidFill>
                    <a:latin typeface="Cambria Math" panose="02040503050406030204" pitchFamily="18" charset="0"/>
                  </a:rPr>
                  <a:t> </a:t>
                </a:r>
                <a:r>
                  <a:rPr lang="en-US" sz="3600" i="1" dirty="0" err="1">
                    <a:solidFill>
                      <a:srgbClr val="C00000"/>
                    </a:solidFill>
                    <a:latin typeface="Cambria Math" panose="02040503050406030204" pitchFamily="18" charset="0"/>
                  </a:rPr>
                  <a:t>là</a:t>
                </a:r>
                <a:r>
                  <a:rPr lang="en-US" sz="3600" i="1" dirty="0">
                    <a:solidFill>
                      <a:srgbClr val="C00000"/>
                    </a:solidFill>
                    <a:latin typeface="Cambria Math" panose="02040503050406030204" pitchFamily="18" charset="0"/>
                  </a:rPr>
                  <a:t> </a:t>
                </a:r>
                <a:r>
                  <a:rPr lang="en-US" sz="3600" i="1" dirty="0" err="1">
                    <a:solidFill>
                      <a:srgbClr val="C00000"/>
                    </a:solidFill>
                    <a:latin typeface="Cambria Math" panose="02040503050406030204" pitchFamily="18" charset="0"/>
                  </a:rPr>
                  <a:t>tăng</a:t>
                </a:r>
                <a:r>
                  <a:rPr lang="en-US" sz="3600" i="1" dirty="0">
                    <a:solidFill>
                      <a:srgbClr val="C00000"/>
                    </a:solidFill>
                    <a:latin typeface="Cambria Math" panose="02040503050406030204" pitchFamily="18" charset="0"/>
                  </a:rPr>
                  <a:t> </a:t>
                </a:r>
                <a:r>
                  <a:rPr lang="en-US" sz="3600" i="1" dirty="0" err="1">
                    <a:solidFill>
                      <a:srgbClr val="C00000"/>
                    </a:solidFill>
                    <a:latin typeface="Cambria Math" panose="02040503050406030204" pitchFamily="18" charset="0"/>
                  </a:rPr>
                  <a:t>thế</a:t>
                </a:r>
                <a:endParaRPr lang="en-US" sz="3600" i="1" dirty="0">
                  <a:solidFill>
                    <a:srgbClr val="C00000"/>
                  </a:solidFill>
                  <a:latin typeface="Cambria Math" panose="02040503050406030204" pitchFamily="18" charset="0"/>
                </a:endParaRPr>
              </a:p>
              <a:p>
                <a:r>
                  <a:rPr lang="en-US" sz="3600" dirty="0">
                    <a:solidFill>
                      <a:srgbClr val="C00000"/>
                    </a:solidFill>
                  </a:rPr>
                  <a:t> </a:t>
                </a:r>
                <a14:m>
                  <m:oMath xmlns:m="http://schemas.openxmlformats.org/officeDocument/2006/math">
                    <m:r>
                      <m:rPr>
                        <m:sty m:val="p"/>
                      </m:rPr>
                      <a:rPr lang="en-US" sz="3600" b="0" i="0" smtClean="0">
                        <a:solidFill>
                          <a:srgbClr val="C00000"/>
                        </a:solidFill>
                        <a:latin typeface="Cambria Math" panose="02040503050406030204" pitchFamily="18" charset="0"/>
                      </a:rPr>
                      <m:t>b</m:t>
                    </m:r>
                    <m:r>
                      <a:rPr lang="en-US" sz="3600" b="0" i="0" smtClean="0">
                        <a:solidFill>
                          <a:srgbClr val="C00000"/>
                        </a:solidFill>
                        <a:latin typeface="Cambria Math" panose="02040503050406030204" pitchFamily="18" charset="0"/>
                      </a:rPr>
                      <m:t>.  </m:t>
                    </m:r>
                    <m:f>
                      <m:fPr>
                        <m:ctrlPr>
                          <a:rPr lang="en-US" sz="3600" i="1" smtClean="0">
                            <a:solidFill>
                              <a:srgbClr val="C00000"/>
                            </a:solidFill>
                            <a:latin typeface="Cambria Math" panose="02040503050406030204" pitchFamily="18" charset="0"/>
                          </a:rPr>
                        </m:ctrlPr>
                      </m:fPr>
                      <m:num>
                        <m:sSub>
                          <m:sSubPr>
                            <m:ctrlPr>
                              <a:rPr lang="en-US" sz="3600" i="1">
                                <a:solidFill>
                                  <a:srgbClr val="C00000"/>
                                </a:solidFill>
                                <a:latin typeface="Cambria Math" panose="02040503050406030204" pitchFamily="18" charset="0"/>
                              </a:rPr>
                            </m:ctrlPr>
                          </m:sSubPr>
                          <m:e>
                            <m:r>
                              <a:rPr lang="en-US" sz="3600" i="1">
                                <a:solidFill>
                                  <a:srgbClr val="C00000"/>
                                </a:solidFill>
                                <a:latin typeface="Cambria Math" panose="02040503050406030204" pitchFamily="18" charset="0"/>
                              </a:rPr>
                              <m:t>𝑈</m:t>
                            </m:r>
                          </m:e>
                          <m:sub>
                            <m:r>
                              <a:rPr lang="en-US" sz="3600" i="1">
                                <a:solidFill>
                                  <a:srgbClr val="C00000"/>
                                </a:solidFill>
                                <a:latin typeface="Cambria Math" panose="02040503050406030204" pitchFamily="18" charset="0"/>
                              </a:rPr>
                              <m:t>1</m:t>
                            </m:r>
                          </m:sub>
                        </m:sSub>
                      </m:num>
                      <m:den>
                        <m:sSub>
                          <m:sSubPr>
                            <m:ctrlPr>
                              <a:rPr lang="en-US" sz="3600" i="1">
                                <a:solidFill>
                                  <a:srgbClr val="C00000"/>
                                </a:solidFill>
                                <a:latin typeface="Cambria Math" panose="02040503050406030204" pitchFamily="18" charset="0"/>
                              </a:rPr>
                            </m:ctrlPr>
                          </m:sSubPr>
                          <m:e>
                            <m:r>
                              <a:rPr lang="en-US" sz="3600" i="1">
                                <a:solidFill>
                                  <a:srgbClr val="C00000"/>
                                </a:solidFill>
                                <a:latin typeface="Cambria Math" panose="02040503050406030204" pitchFamily="18" charset="0"/>
                              </a:rPr>
                              <m:t>𝑈</m:t>
                            </m:r>
                          </m:e>
                          <m:sub>
                            <m:r>
                              <a:rPr lang="en-US" sz="3600" i="1">
                                <a:solidFill>
                                  <a:srgbClr val="C00000"/>
                                </a:solidFill>
                                <a:latin typeface="Cambria Math" panose="02040503050406030204" pitchFamily="18" charset="0"/>
                              </a:rPr>
                              <m:t>2</m:t>
                            </m:r>
                          </m:sub>
                        </m:sSub>
                      </m:den>
                    </m:f>
                    <m:r>
                      <a:rPr lang="en-US" sz="3600" i="1">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sSub>
                          <m:sSubPr>
                            <m:ctrlPr>
                              <a:rPr lang="en-US" sz="3600" i="1">
                                <a:solidFill>
                                  <a:srgbClr val="C00000"/>
                                </a:solidFill>
                                <a:latin typeface="Cambria Math" panose="02040503050406030204" pitchFamily="18" charset="0"/>
                              </a:rPr>
                            </m:ctrlPr>
                          </m:sSubPr>
                          <m:e>
                            <m:r>
                              <a:rPr lang="en-US" sz="3600" i="1">
                                <a:solidFill>
                                  <a:srgbClr val="C00000"/>
                                </a:solidFill>
                                <a:latin typeface="Cambria Math" panose="02040503050406030204" pitchFamily="18" charset="0"/>
                              </a:rPr>
                              <m:t>𝑛</m:t>
                            </m:r>
                          </m:e>
                          <m:sub>
                            <m:r>
                              <a:rPr lang="en-US" sz="3600" i="1">
                                <a:solidFill>
                                  <a:srgbClr val="C00000"/>
                                </a:solidFill>
                                <a:latin typeface="Cambria Math" panose="02040503050406030204" pitchFamily="18" charset="0"/>
                              </a:rPr>
                              <m:t>1</m:t>
                            </m:r>
                          </m:sub>
                        </m:sSub>
                      </m:num>
                      <m:den>
                        <m:sSub>
                          <m:sSubPr>
                            <m:ctrlPr>
                              <a:rPr lang="en-US" sz="3600" i="1">
                                <a:solidFill>
                                  <a:srgbClr val="C00000"/>
                                </a:solidFill>
                                <a:latin typeface="Cambria Math" panose="02040503050406030204" pitchFamily="18" charset="0"/>
                              </a:rPr>
                            </m:ctrlPr>
                          </m:sSubPr>
                          <m:e>
                            <m:r>
                              <a:rPr lang="en-US" sz="3600" i="1">
                                <a:solidFill>
                                  <a:srgbClr val="C00000"/>
                                </a:solidFill>
                                <a:latin typeface="Cambria Math" panose="02040503050406030204" pitchFamily="18" charset="0"/>
                              </a:rPr>
                              <m:t>𝑛</m:t>
                            </m:r>
                          </m:e>
                          <m:sub>
                            <m:r>
                              <a:rPr lang="en-US" sz="3600" i="1">
                                <a:solidFill>
                                  <a:srgbClr val="C00000"/>
                                </a:solidFill>
                                <a:latin typeface="Cambria Math" panose="02040503050406030204" pitchFamily="18" charset="0"/>
                              </a:rPr>
                              <m:t>2</m:t>
                            </m:r>
                          </m:sub>
                        </m:sSub>
                      </m:den>
                    </m:f>
                    <m:r>
                      <a:rPr lang="en-US" sz="3600" i="1" smtClean="0">
                        <a:solidFill>
                          <a:srgbClr val="C00000"/>
                        </a:solidFill>
                        <a:latin typeface="Cambria Math" panose="02040503050406030204" pitchFamily="18" charset="0"/>
                        <a:sym typeface="Symbol" panose="05050102010706020507" pitchFamily="18" charset="2"/>
                      </a:rPr>
                      <m:t></m:t>
                    </m:r>
                    <m:f>
                      <m:fPr>
                        <m:ctrlPr>
                          <a:rPr lang="en-US" sz="3600" i="1" smtClean="0">
                            <a:solidFill>
                              <a:srgbClr val="C00000"/>
                            </a:solidFill>
                            <a:latin typeface="Cambria Math" panose="02040503050406030204" pitchFamily="18" charset="0"/>
                          </a:rPr>
                        </m:ctrlPr>
                      </m:fPr>
                      <m:num>
                        <m:r>
                          <a:rPr lang="en-US" sz="3600" b="0" i="1" smtClean="0">
                            <a:solidFill>
                              <a:srgbClr val="C00000"/>
                            </a:solidFill>
                            <a:latin typeface="Cambria Math" panose="02040503050406030204" pitchFamily="18" charset="0"/>
                          </a:rPr>
                          <m:t>400</m:t>
                        </m:r>
                      </m:num>
                      <m:den>
                        <m:sSub>
                          <m:sSubPr>
                            <m:ctrlPr>
                              <a:rPr lang="en-US" sz="3600" i="1" smtClean="0">
                                <a:solidFill>
                                  <a:srgbClr val="C00000"/>
                                </a:solidFill>
                                <a:latin typeface="Cambria Math" panose="02040503050406030204" pitchFamily="18" charset="0"/>
                              </a:rPr>
                            </m:ctrlPr>
                          </m:sSubPr>
                          <m:e>
                            <m:r>
                              <a:rPr lang="en-US" sz="3600" b="0" i="1" smtClean="0">
                                <a:solidFill>
                                  <a:srgbClr val="C00000"/>
                                </a:solidFill>
                                <a:latin typeface="Cambria Math" panose="02040503050406030204" pitchFamily="18" charset="0"/>
                              </a:rPr>
                              <m:t>𝑈</m:t>
                            </m:r>
                          </m:e>
                          <m:sub>
                            <m:r>
                              <a:rPr lang="en-US" sz="3600" b="0" i="1" smtClean="0">
                                <a:solidFill>
                                  <a:srgbClr val="C00000"/>
                                </a:solidFill>
                                <a:latin typeface="Cambria Math" panose="02040503050406030204" pitchFamily="18" charset="0"/>
                              </a:rPr>
                              <m:t>2</m:t>
                            </m:r>
                          </m:sub>
                        </m:sSub>
                      </m:den>
                    </m:f>
                    <m:r>
                      <a:rPr lang="en-US" sz="3600" i="1">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r>
                          <a:rPr lang="en-US" sz="3600" b="0" i="1" smtClean="0">
                            <a:solidFill>
                              <a:srgbClr val="C00000"/>
                            </a:solidFill>
                            <a:latin typeface="Cambria Math" panose="02040503050406030204" pitchFamily="18" charset="0"/>
                          </a:rPr>
                          <m:t>250</m:t>
                        </m:r>
                      </m:num>
                      <m:den>
                        <m:r>
                          <a:rPr lang="en-US" sz="3600" b="0" i="1" smtClean="0">
                            <a:solidFill>
                              <a:srgbClr val="C00000"/>
                            </a:solidFill>
                            <a:latin typeface="Cambria Math" panose="02040503050406030204" pitchFamily="18" charset="0"/>
                          </a:rPr>
                          <m:t>4000</m:t>
                        </m:r>
                      </m:den>
                    </m:f>
                    <m:r>
                      <a:rPr lang="en-US" sz="3600" i="1">
                        <a:solidFill>
                          <a:srgbClr val="C00000"/>
                        </a:solidFill>
                        <a:latin typeface="Cambria Math" panose="02040503050406030204" pitchFamily="18" charset="0"/>
                        <a:sym typeface="Symbol" panose="05050102010706020507" pitchFamily="18" charset="2"/>
                      </a:rPr>
                      <m:t></m:t>
                    </m:r>
                    <m:r>
                      <a:rPr lang="en-US" sz="3600" i="1">
                        <a:solidFill>
                          <a:srgbClr val="C00000"/>
                        </a:solidFill>
                        <a:latin typeface="Cambria Math" panose="02040503050406030204" pitchFamily="18" charset="0"/>
                      </a:rPr>
                      <m:t> </m:t>
                    </m:r>
                    <m:sSub>
                      <m:sSubPr>
                        <m:ctrlPr>
                          <a:rPr lang="en-US" sz="3600" i="1">
                            <a:solidFill>
                              <a:srgbClr val="C00000"/>
                            </a:solidFill>
                            <a:latin typeface="Cambria Math" panose="02040503050406030204" pitchFamily="18" charset="0"/>
                          </a:rPr>
                        </m:ctrlPr>
                      </m:sSubPr>
                      <m:e>
                        <m:r>
                          <a:rPr lang="en-US" sz="3600" b="0" i="1" smtClean="0">
                            <a:solidFill>
                              <a:srgbClr val="C00000"/>
                            </a:solidFill>
                            <a:latin typeface="Cambria Math" panose="02040503050406030204" pitchFamily="18" charset="0"/>
                          </a:rPr>
                          <m:t>𝑈</m:t>
                        </m:r>
                      </m:e>
                      <m:sub>
                        <m:r>
                          <a:rPr lang="en-US" sz="3600" i="1">
                            <a:solidFill>
                              <a:srgbClr val="C00000"/>
                            </a:solidFill>
                            <a:latin typeface="Cambria Math" panose="02040503050406030204" pitchFamily="18" charset="0"/>
                          </a:rPr>
                          <m:t>2</m:t>
                        </m:r>
                      </m:sub>
                    </m:sSub>
                    <m:r>
                      <a:rPr lang="en-US" sz="3600" i="1">
                        <a:solidFill>
                          <a:srgbClr val="C00000"/>
                        </a:solidFill>
                        <a:latin typeface="Cambria Math" panose="02040503050406030204" pitchFamily="18" charset="0"/>
                      </a:rPr>
                      <m:t>=</m:t>
                    </m:r>
                    <m:r>
                      <a:rPr lang="en-US" sz="3600" i="1">
                        <a:solidFill>
                          <a:srgbClr val="C00000"/>
                        </a:solidFill>
                        <a:latin typeface="Cambria Math" panose="02040503050406030204" pitchFamily="18" charset="0"/>
                      </a:rPr>
                      <m:t>6400</m:t>
                    </m:r>
                    <m:r>
                      <a:rPr lang="en-US" sz="3600" i="1">
                        <a:solidFill>
                          <a:srgbClr val="C00000"/>
                        </a:solidFill>
                        <a:latin typeface="Cambria Math" panose="02040503050406030204" pitchFamily="18" charset="0"/>
                      </a:rPr>
                      <m:t> </m:t>
                    </m:r>
                    <m:r>
                      <a:rPr lang="en-US" sz="3600" b="0" i="1" smtClean="0">
                        <a:solidFill>
                          <a:srgbClr val="C00000"/>
                        </a:solidFill>
                        <a:latin typeface="Cambria Math" panose="02040503050406030204" pitchFamily="18" charset="0"/>
                      </a:rPr>
                      <m:t>(</m:t>
                    </m:r>
                    <m:r>
                      <a:rPr lang="en-US" sz="3600" b="0" i="1" smtClean="0">
                        <a:solidFill>
                          <a:srgbClr val="C00000"/>
                        </a:solidFill>
                        <a:latin typeface="Cambria Math" panose="02040503050406030204" pitchFamily="18" charset="0"/>
                      </a:rPr>
                      <m:t>𝑉</m:t>
                    </m:r>
                    <m:r>
                      <a:rPr lang="en-US" sz="3600" b="0" i="1" smtClean="0">
                        <a:solidFill>
                          <a:srgbClr val="C00000"/>
                        </a:solidFill>
                        <a:latin typeface="Cambria Math" panose="02040503050406030204" pitchFamily="18" charset="0"/>
                      </a:rPr>
                      <m:t>) </m:t>
                    </m:r>
                  </m:oMath>
                </a14:m>
                <a:endParaRPr lang="en-US" sz="3600" b="0" i="1" dirty="0">
                  <a:solidFill>
                    <a:srgbClr val="C00000"/>
                  </a:solidFill>
                  <a:latin typeface="Cambria Math" panose="02040503050406030204" pitchFamily="18" charset="0"/>
                </a:endParaRPr>
              </a:p>
              <a:p>
                <a:pPr marL="0" indent="0">
                  <a:buNone/>
                </a:pPr>
                <a:endParaRPr lang="en-US" sz="3600" dirty="0">
                  <a:solidFill>
                    <a:srgbClr val="C00000"/>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901337" y="3827417"/>
                <a:ext cx="8895806" cy="2621278"/>
              </a:xfrm>
              <a:prstGeom prst="rect">
                <a:avLst/>
              </a:prstGeom>
              <a:blipFill>
                <a:blip r:embed="rId3"/>
                <a:stretch>
                  <a:fillRect l="-1988" t="-3721"/>
                </a:stretch>
              </a:blipFill>
            </p:spPr>
            <p:txBody>
              <a:bodyPr/>
              <a:lstStyle/>
              <a:p>
                <a:r>
                  <a:rPr lang="en-US">
                    <a:noFill/>
                  </a:rPr>
                  <a:t> </a:t>
                </a:r>
              </a:p>
            </p:txBody>
          </p:sp>
        </mc:Fallback>
      </mc:AlternateContent>
      <p:sp>
        <p:nvSpPr>
          <p:cNvPr id="5" name="Rounded Rectangle 4"/>
          <p:cNvSpPr/>
          <p:nvPr/>
        </p:nvSpPr>
        <p:spPr>
          <a:xfrm>
            <a:off x="9052560" y="5603966"/>
            <a:ext cx="2301240" cy="77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6000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nextCondLst>
                <p:cond evt="onClick" delay="0">
                  <p:tgtEl>
                    <p:spTgt spid="5"/>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39" y="239487"/>
            <a:ext cx="10541727" cy="1798319"/>
          </a:xfrm>
        </p:spPr>
        <p:txBody>
          <a:bodyPr>
            <a:noAutofit/>
          </a:bodyPr>
          <a:lstStyle/>
          <a:p>
            <a:pPr marL="0" indent="0">
              <a:buNone/>
            </a:pPr>
            <a:r>
              <a:rPr lang="en-US" sz="3600" b="1" dirty="0">
                <a:solidFill>
                  <a:schemeClr val="tx1"/>
                </a:solidFill>
                <a:latin typeface="Times New Roman" panose="02020603050405020304" pitchFamily="18" charset="0"/>
                <a:cs typeface="Times New Roman" panose="02020603050405020304" pitchFamily="18" charset="0"/>
              </a:rPr>
              <a:t>C4/tr99</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Cùng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suất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VNI-Script" pitchFamily="2" charset="0"/>
                <a:cs typeface="Times New Roman" panose="02020603050405020304" pitchFamily="18" charset="0"/>
              </a:rPr>
              <a:t>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tải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cùng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dây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dẫn</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err="1">
                <a:solidFill>
                  <a:schemeClr val="tx1"/>
                </a:solidFill>
                <a:latin typeface="Times New Roman" panose="02020603050405020304" pitchFamily="18" charset="0"/>
                <a:cs typeface="Times New Roman" panose="02020603050405020304" pitchFamily="18" charset="0"/>
              </a:rPr>
              <a:t>Hãy</a:t>
            </a:r>
            <a:r>
              <a:rPr lang="en-US" sz="3600" dirty="0">
                <a:solidFill>
                  <a:schemeClr val="tx1"/>
                </a:solidFill>
                <a:latin typeface="Times New Roman" panose="02020603050405020304" pitchFamily="18" charset="0"/>
                <a:cs typeface="Times New Roman" panose="02020603050405020304" pitchFamily="18" charset="0"/>
              </a:rPr>
              <a:t> so </a:t>
            </a:r>
            <a:r>
              <a:rPr lang="en-US" sz="3600" dirty="0" err="1">
                <a:solidFill>
                  <a:schemeClr val="tx1"/>
                </a:solidFill>
                <a:latin typeface="Times New Roman" panose="02020603050405020304" pitchFamily="18" charset="0"/>
                <a:cs typeface="Times New Roman" panose="02020603050405020304" pitchFamily="18" charset="0"/>
              </a:rPr>
              <a:t>sánh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suất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phí</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dùng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hiệu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500000V </a:t>
            </a:r>
            <a:r>
              <a:rPr lang="en-US" sz="3600" dirty="0" err="1">
                <a:solidFill>
                  <a:schemeClr val="tx1"/>
                </a:solidFill>
                <a:latin typeface="Times New Roman" panose="02020603050405020304" pitchFamily="18" charset="0"/>
                <a:cs typeface="Times New Roman" panose="02020603050405020304" pitchFamily="18" charset="0"/>
              </a:rPr>
              <a:t>với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hiệu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100000V.</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045028" y="2351314"/>
                <a:ext cx="10959738" cy="26212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3600" i="1" dirty="0">
                    <a:solidFill>
                      <a:srgbClr val="C00000"/>
                    </a:solidFill>
                    <a:latin typeface="Cambria Math" panose="02040503050406030204" pitchFamily="18" charset="0"/>
                  </a:rPr>
                  <a:t>Từ </a:t>
                </a:r>
                <a:r>
                  <a:rPr lang="en-US" sz="3600" i="1" dirty="0" err="1">
                    <a:solidFill>
                      <a:srgbClr val="C00000"/>
                    </a:solidFill>
                    <a:latin typeface="Cambria Math" panose="02040503050406030204" pitchFamily="18" charset="0"/>
                  </a:rPr>
                  <a:t>công</a:t>
                </a:r>
                <a:r>
                  <a:rPr lang="en-US" sz="3600" i="1" dirty="0">
                    <a:solidFill>
                      <a:srgbClr val="C00000"/>
                    </a:solidFill>
                    <a:latin typeface="Cambria Math" panose="02040503050406030204" pitchFamily="18" charset="0"/>
                  </a:rPr>
                  <a:t> </a:t>
                </a:r>
                <a:r>
                  <a:rPr lang="en-US" sz="3600" i="1" dirty="0" err="1">
                    <a:solidFill>
                      <a:srgbClr val="C00000"/>
                    </a:solidFill>
                    <a:latin typeface="Cambria Math" panose="02040503050406030204" pitchFamily="18" charset="0"/>
                  </a:rPr>
                  <a:t>thức</a:t>
                </a:r>
                <a:r>
                  <a:rPr lang="en-US" sz="3600" i="1" dirty="0">
                    <a:solidFill>
                      <a:srgbClr val="C00000"/>
                    </a:solidFill>
                    <a:latin typeface="Cambria Math" panose="02040503050406030204" pitchFamily="18" charset="0"/>
                  </a:rPr>
                  <a:t> </a:t>
                </a:r>
                <a:r>
                  <a:rPr lang="en-US" sz="3600" i="1" dirty="0" err="1">
                    <a:solidFill>
                      <a:srgbClr val="C00000"/>
                    </a:solidFill>
                    <a:latin typeface="VNI-Script" pitchFamily="2" charset="0"/>
                  </a:rPr>
                  <a:t>P</a:t>
                </a:r>
                <a:r>
                  <a:rPr lang="en-US" sz="3600" i="1" baseline="-25000" dirty="0" err="1">
                    <a:solidFill>
                      <a:srgbClr val="C00000"/>
                    </a:solidFill>
                    <a:latin typeface="Cambria Math" panose="02040503050406030204" pitchFamily="18" charset="0"/>
                  </a:rPr>
                  <a:t>hp</a:t>
                </a:r>
                <a:r>
                  <a:rPr lang="en-US" sz="3600" i="1" baseline="-25000" dirty="0">
                    <a:solidFill>
                      <a:srgbClr val="C00000"/>
                    </a:solidFill>
                    <a:latin typeface="Cambria Math" panose="02040503050406030204" pitchFamily="18" charset="0"/>
                  </a:rPr>
                  <a:t> </a:t>
                </a:r>
                <a:r>
                  <a:rPr lang="en-US" sz="3600" i="1" dirty="0">
                    <a:solidFill>
                      <a:srgbClr val="C00000"/>
                    </a:solidFill>
                    <a:latin typeface="Cambria Math" panose="02040503050406030204" pitchFamily="18" charset="0"/>
                  </a:rPr>
                  <a:t> =</a:t>
                </a:r>
                <a14:m>
                  <m:oMath xmlns:m="http://schemas.openxmlformats.org/officeDocument/2006/math">
                    <m:f>
                      <m:fPr>
                        <m:ctrlPr>
                          <a:rPr lang="en-US" sz="3600" i="1" smtClean="0">
                            <a:solidFill>
                              <a:srgbClr val="C00000"/>
                            </a:solidFill>
                            <a:latin typeface="Cambria Math" panose="02040503050406030204" pitchFamily="18" charset="0"/>
                          </a:rPr>
                        </m:ctrlPr>
                      </m:fPr>
                      <m:num>
                        <m:r>
                          <a:rPr lang="en-US" sz="3600" b="0" i="1" smtClean="0">
                            <a:solidFill>
                              <a:srgbClr val="C00000"/>
                            </a:solidFill>
                            <a:latin typeface="Cambria Math" panose="02040503050406030204" pitchFamily="18" charset="0"/>
                          </a:rPr>
                          <m:t>𝑅</m:t>
                        </m:r>
                      </m:num>
                      <m:den>
                        <m:sSup>
                          <m:sSupPr>
                            <m:ctrlPr>
                              <a:rPr lang="en-US" sz="3600" i="1" smtClean="0">
                                <a:solidFill>
                                  <a:srgbClr val="C00000"/>
                                </a:solidFill>
                                <a:latin typeface="Cambria Math" panose="02040503050406030204" pitchFamily="18" charset="0"/>
                              </a:rPr>
                            </m:ctrlPr>
                          </m:sSupPr>
                          <m:e>
                            <m:r>
                              <a:rPr lang="en-US" sz="3600" b="0" i="1" smtClean="0">
                                <a:solidFill>
                                  <a:srgbClr val="C00000"/>
                                </a:solidFill>
                                <a:latin typeface="Cambria Math" panose="02040503050406030204" pitchFamily="18" charset="0"/>
                              </a:rPr>
                              <m:t>𝑈</m:t>
                            </m:r>
                          </m:e>
                          <m:sup>
                            <m:r>
                              <a:rPr lang="en-US" sz="3600" b="0" i="1" smtClean="0">
                                <a:solidFill>
                                  <a:srgbClr val="C00000"/>
                                </a:solidFill>
                                <a:latin typeface="Cambria Math" panose="02040503050406030204" pitchFamily="18" charset="0"/>
                              </a:rPr>
                              <m:t>2</m:t>
                            </m:r>
                          </m:sup>
                        </m:sSup>
                      </m:den>
                    </m:f>
                    <m:r>
                      <a:rPr lang="en-US" sz="3600" b="0" i="1" smtClean="0">
                        <a:solidFill>
                          <a:srgbClr val="C00000"/>
                        </a:solidFill>
                        <a:latin typeface="Cambria Math" panose="02040503050406030204" pitchFamily="18" charset="0"/>
                      </a:rPr>
                      <m:t>. </m:t>
                    </m:r>
                  </m:oMath>
                </a14:m>
                <a:r>
                  <a:rPr lang="en-US" sz="3600" i="1" dirty="0">
                    <a:solidFill>
                      <a:srgbClr val="C00000"/>
                    </a:solidFill>
                    <a:latin typeface="VNI-Script" pitchFamily="2" charset="0"/>
                  </a:rPr>
                  <a:t>P </a:t>
                </a:r>
                <a:r>
                  <a:rPr lang="en-US" sz="3600" i="1" baseline="30000" dirty="0">
                    <a:solidFill>
                      <a:srgbClr val="C00000"/>
                    </a:solidFill>
                    <a:latin typeface="Cambria Math" panose="02040503050406030204" pitchFamily="18" charset="0"/>
                  </a:rPr>
                  <a:t>2</a:t>
                </a:r>
                <a:r>
                  <a:rPr lang="en-US" sz="3600" i="1" dirty="0">
                    <a:solidFill>
                      <a:srgbClr val="C00000"/>
                    </a:solidFill>
                    <a:latin typeface="Cambria Math" panose="02040503050406030204" pitchFamily="18" charset="0"/>
                  </a:rPr>
                  <a:t> </a:t>
                </a:r>
              </a:p>
              <a:p>
                <a:r>
                  <a:rPr lang="en-US" sz="3600" i="1" dirty="0" err="1">
                    <a:solidFill>
                      <a:srgbClr val="C00000"/>
                    </a:solidFill>
                    <a:latin typeface="Cambria Math" panose="02040503050406030204" pitchFamily="18" charset="0"/>
                  </a:rPr>
                  <a:t>vì</a:t>
                </a:r>
                <a:r>
                  <a:rPr lang="en-US" sz="3600" i="1" dirty="0">
                    <a:solidFill>
                      <a:srgbClr val="C00000"/>
                    </a:solidFill>
                    <a:latin typeface="Cambria Math" panose="02040503050406030204" pitchFamily="18" charset="0"/>
                  </a:rPr>
                  <a:t> U</a:t>
                </a:r>
                <a:r>
                  <a:rPr lang="en-US" sz="3600" i="1" baseline="-25000" dirty="0">
                    <a:solidFill>
                      <a:srgbClr val="C00000"/>
                    </a:solidFill>
                    <a:latin typeface="Cambria Math" panose="02040503050406030204" pitchFamily="18" charset="0"/>
                  </a:rPr>
                  <a:t>1 </a:t>
                </a:r>
                <a:r>
                  <a:rPr lang="en-US" sz="3600" i="1" dirty="0">
                    <a:solidFill>
                      <a:srgbClr val="C00000"/>
                    </a:solidFill>
                    <a:latin typeface="Cambria Math" panose="02040503050406030204" pitchFamily="18" charset="0"/>
                  </a:rPr>
                  <a:t> = 5.U</a:t>
                </a:r>
                <a:r>
                  <a:rPr lang="en-US" sz="3600" i="1" baseline="-25000" dirty="0">
                    <a:solidFill>
                      <a:srgbClr val="C00000"/>
                    </a:solidFill>
                    <a:latin typeface="Cambria Math" panose="02040503050406030204" pitchFamily="18" charset="0"/>
                  </a:rPr>
                  <a:t>2</a:t>
                </a:r>
                <a:r>
                  <a:rPr lang="en-US" sz="3600" i="1" dirty="0">
                    <a:solidFill>
                      <a:srgbClr val="C00000"/>
                    </a:solidFill>
                    <a:latin typeface="Cambria Math" panose="02040503050406030204" pitchFamily="18" charset="0"/>
                  </a:rPr>
                  <a:t> </a:t>
                </a:r>
                <a:r>
                  <a:rPr lang="en-US" sz="3600" i="1" dirty="0" err="1">
                    <a:solidFill>
                      <a:srgbClr val="C00000"/>
                    </a:solidFill>
                    <a:latin typeface="Cambria Math" panose="02040503050406030204" pitchFamily="18" charset="0"/>
                  </a:rPr>
                  <a:t>nên</a:t>
                </a:r>
                <a:r>
                  <a:rPr lang="en-US" sz="3600" i="1" dirty="0">
                    <a:solidFill>
                      <a:srgbClr val="C00000"/>
                    </a:solidFill>
                    <a:latin typeface="Cambria Math" panose="02040503050406030204" pitchFamily="18" charset="0"/>
                  </a:rPr>
                  <a:t> </a:t>
                </a:r>
                <a:r>
                  <a:rPr lang="en-US" sz="3600" i="1" dirty="0">
                    <a:solidFill>
                      <a:srgbClr val="C00000"/>
                    </a:solidFill>
                    <a:latin typeface="VNI-Script" pitchFamily="2" charset="0"/>
                  </a:rPr>
                  <a:t>P</a:t>
                </a:r>
                <a:r>
                  <a:rPr lang="en-US" sz="3600" i="1" baseline="-25000" dirty="0">
                    <a:solidFill>
                      <a:srgbClr val="C00000"/>
                    </a:solidFill>
                    <a:latin typeface="Cambria Math" panose="02040503050406030204" pitchFamily="18" charset="0"/>
                  </a:rPr>
                  <a:t>1</a:t>
                </a:r>
                <a:r>
                  <a:rPr lang="en-US" sz="3600" i="1" dirty="0">
                    <a:solidFill>
                      <a:srgbClr val="C00000"/>
                    </a:solidFill>
                    <a:latin typeface="Cambria Math" panose="02040503050406030204" pitchFamily="18" charset="0"/>
                  </a:rPr>
                  <a:t>= 25. </a:t>
                </a:r>
                <a:r>
                  <a:rPr lang="en-US" sz="3600" i="1" dirty="0">
                    <a:solidFill>
                      <a:srgbClr val="C00000"/>
                    </a:solidFill>
                    <a:latin typeface="VNI-Script" pitchFamily="2" charset="0"/>
                  </a:rPr>
                  <a:t>P</a:t>
                </a:r>
                <a:r>
                  <a:rPr lang="en-US" sz="3600" i="1" baseline="-25000" dirty="0">
                    <a:solidFill>
                      <a:srgbClr val="C00000"/>
                    </a:solidFill>
                    <a:latin typeface="Cambria Math" panose="02040503050406030204" pitchFamily="18" charset="0"/>
                  </a:rPr>
                  <a:t>2</a:t>
                </a:r>
                <a:endParaRPr lang="en-US" sz="3600" i="1" dirty="0">
                  <a:solidFill>
                    <a:srgbClr val="C00000"/>
                  </a:solidFill>
                  <a:latin typeface="Cambria Math" panose="02040503050406030204" pitchFamily="18" charset="0"/>
                </a:endParaRPr>
              </a:p>
              <a:p>
                <a:pPr marL="0" indent="0">
                  <a:buNone/>
                </a:pPr>
                <a:r>
                  <a:rPr lang="en-US" sz="3600" b="0" i="1" dirty="0">
                    <a:solidFill>
                      <a:srgbClr val="C00000"/>
                    </a:solidFill>
                    <a:latin typeface="Cambria Math" panose="02040503050406030204" pitchFamily="18" charset="0"/>
                  </a:rPr>
                  <a:t>Vậy, </a:t>
                </a:r>
                <a:r>
                  <a:rPr lang="en-US" sz="3600" b="0" i="1" dirty="0" err="1">
                    <a:solidFill>
                      <a:srgbClr val="C00000"/>
                    </a:solidFill>
                    <a:latin typeface="Cambria Math" panose="02040503050406030204" pitchFamily="18" charset="0"/>
                  </a:rPr>
                  <a:t>dùng</a:t>
                </a:r>
                <a:r>
                  <a:rPr lang="en-US" sz="3600" b="0" i="1" dirty="0">
                    <a:solidFill>
                      <a:srgbClr val="C00000"/>
                    </a:solidFill>
                    <a:latin typeface="Cambria Math" panose="02040503050406030204" pitchFamily="18" charset="0"/>
                  </a:rPr>
                  <a:t> hiệu điện thế 500000V sẽ giảm công suất hao phí  25 lần so </a:t>
                </a:r>
                <a:r>
                  <a:rPr lang="en-US" sz="3600" b="0" i="1" dirty="0" err="1">
                    <a:solidFill>
                      <a:srgbClr val="C00000"/>
                    </a:solidFill>
                    <a:latin typeface="Cambria Math" panose="02040503050406030204" pitchFamily="18" charset="0"/>
                  </a:rPr>
                  <a:t>với</a:t>
                </a:r>
                <a:r>
                  <a:rPr lang="en-US" sz="3600" b="0" i="1" dirty="0">
                    <a:solidFill>
                      <a:srgbClr val="C00000"/>
                    </a:solidFill>
                    <a:latin typeface="Cambria Math" panose="02040503050406030204" pitchFamily="18" charset="0"/>
                  </a:rPr>
                  <a:t> </a:t>
                </a:r>
                <a:r>
                  <a:rPr lang="en-US" sz="3600" b="0" i="1" dirty="0" err="1">
                    <a:solidFill>
                      <a:srgbClr val="C00000"/>
                    </a:solidFill>
                    <a:latin typeface="Cambria Math" panose="02040503050406030204" pitchFamily="18" charset="0"/>
                  </a:rPr>
                  <a:t>dùng</a:t>
                </a:r>
                <a:r>
                  <a:rPr lang="en-US" sz="3600" b="0" i="1" dirty="0">
                    <a:solidFill>
                      <a:srgbClr val="C00000"/>
                    </a:solidFill>
                    <a:latin typeface="Cambria Math" panose="02040503050406030204" pitchFamily="18" charset="0"/>
                  </a:rPr>
                  <a:t> hiệu điện thế 100000V</a:t>
                </a:r>
                <a14:m>
                  <m:oMath xmlns:m="http://schemas.openxmlformats.org/officeDocument/2006/math">
                    <m:r>
                      <a:rPr lang="en-US" sz="3600" b="0" i="1" smtClean="0">
                        <a:solidFill>
                          <a:srgbClr val="C00000"/>
                        </a:solidFill>
                        <a:latin typeface="Cambria Math" panose="02040503050406030204" pitchFamily="18" charset="0"/>
                      </a:rPr>
                      <m:t> </m:t>
                    </m:r>
                  </m:oMath>
                </a14:m>
                <a:endParaRPr lang="en-US" sz="3600" b="0" i="1" dirty="0">
                  <a:solidFill>
                    <a:srgbClr val="C00000"/>
                  </a:solidFill>
                  <a:latin typeface="Cambria Math" panose="02040503050406030204" pitchFamily="18" charset="0"/>
                </a:endParaRPr>
              </a:p>
              <a:p>
                <a:pPr marL="0" indent="0">
                  <a:buNone/>
                </a:pPr>
                <a:endParaRPr lang="en-US" sz="3600" dirty="0">
                  <a:solidFill>
                    <a:srgbClr val="C00000"/>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045028" y="2351314"/>
                <a:ext cx="10959738" cy="2621278"/>
              </a:xfrm>
              <a:prstGeom prst="rect">
                <a:avLst/>
              </a:prstGeom>
              <a:blipFill>
                <a:blip r:embed="rId3"/>
                <a:stretch>
                  <a:fillRect l="-1669" r="-2169" b="-14651"/>
                </a:stretch>
              </a:blipFill>
            </p:spPr>
            <p:txBody>
              <a:bodyPr/>
              <a:lstStyle/>
              <a:p>
                <a:r>
                  <a:rPr lang="en-US">
                    <a:noFill/>
                  </a:rPr>
                  <a:t> </a:t>
                </a:r>
              </a:p>
            </p:txBody>
          </p:sp>
        </mc:Fallback>
      </mc:AlternateContent>
      <p:sp>
        <p:nvSpPr>
          <p:cNvPr id="5" name="Rounded Rectangle 4"/>
          <p:cNvSpPr/>
          <p:nvPr/>
        </p:nvSpPr>
        <p:spPr>
          <a:xfrm>
            <a:off x="9052560" y="5603966"/>
            <a:ext cx="2301240" cy="77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2412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nextCondLst>
                <p:cond evt="onClick" delay="0">
                  <p:tgtEl>
                    <p:spTgt spid="5"/>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39" y="239487"/>
            <a:ext cx="10541727" cy="1798319"/>
          </a:xfrm>
        </p:spPr>
        <p:txBody>
          <a:bodyPr>
            <a:noAutofit/>
          </a:bodyPr>
          <a:lstStyle/>
          <a:p>
            <a:pPr marL="0" indent="0">
              <a:buNone/>
            </a:pPr>
            <a:r>
              <a:rPr lang="en-US" sz="3600" b="1" dirty="0">
                <a:solidFill>
                  <a:schemeClr val="tx1"/>
                </a:solidFill>
                <a:latin typeface="Times New Roman" panose="02020603050405020304" pitchFamily="18" charset="0"/>
                <a:cs typeface="Times New Roman" panose="02020603050405020304" pitchFamily="18" charset="0"/>
              </a:rPr>
              <a:t>C5/tr99</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huống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đầu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bài</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9052560" y="5603966"/>
            <a:ext cx="2301240" cy="77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endParaRPr lang="en-US" sz="3600"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579119" y="1702528"/>
            <a:ext cx="10541727" cy="17983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600" dirty="0" err="1">
                <a:solidFill>
                  <a:srgbClr val="002060"/>
                </a:solidFill>
                <a:latin typeface="Times New Roman" panose="02020603050405020304" pitchFamily="18" charset="0"/>
                <a:cs typeface="Times New Roman" panose="02020603050405020304" pitchFamily="18" charset="0"/>
              </a:rPr>
              <a:t>Việc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xây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dựng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đường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dây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điện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cao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thế</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tuy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có</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nguy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hiểm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tốn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kém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nhưng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giảm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được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rất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nhiều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công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suất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hao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phí</a:t>
            </a:r>
            <a:r>
              <a:rPr lang="en-US" sz="3600" dirty="0">
                <a:solidFill>
                  <a:srgbClr val="002060"/>
                </a:solidFill>
                <a:latin typeface="Times New Roman" panose="02020603050405020304" pitchFamily="18" charset="0"/>
                <a:cs typeface="Times New Roman" panose="02020603050405020304" pitchFamily="18" charset="0"/>
              </a:rPr>
              <a:t> do </a:t>
            </a:r>
            <a:r>
              <a:rPr lang="en-US" sz="3600" dirty="0" err="1">
                <a:solidFill>
                  <a:srgbClr val="002060"/>
                </a:solidFill>
                <a:latin typeface="Times New Roman" panose="02020603050405020304" pitchFamily="18" charset="0"/>
                <a:cs typeface="Times New Roman" panose="02020603050405020304" pitchFamily="18" charset="0"/>
              </a:rPr>
              <a:t>tỏa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nhiệt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Nếu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thực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hiện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tốt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biện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pháp</a:t>
            </a:r>
            <a:r>
              <a:rPr lang="en-US" sz="3600" dirty="0">
                <a:solidFill>
                  <a:srgbClr val="002060"/>
                </a:solidFill>
                <a:latin typeface="Times New Roman" panose="02020603050405020304" pitchFamily="18" charset="0"/>
                <a:cs typeface="Times New Roman" panose="02020603050405020304" pitchFamily="18" charset="0"/>
              </a:rPr>
              <a:t> an </a:t>
            </a:r>
            <a:r>
              <a:rPr lang="en-US" sz="3600" dirty="0" err="1">
                <a:solidFill>
                  <a:srgbClr val="002060"/>
                </a:solidFill>
                <a:latin typeface="Times New Roman" panose="02020603050405020304" pitchFamily="18" charset="0"/>
                <a:cs typeface="Times New Roman" panose="02020603050405020304" pitchFamily="18" charset="0"/>
              </a:rPr>
              <a:t>toàn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điện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thì</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chúng</a:t>
            </a:r>
            <a:r>
              <a:rPr lang="en-US" sz="3600" dirty="0">
                <a:solidFill>
                  <a:srgbClr val="002060"/>
                </a:solidFill>
                <a:latin typeface="Times New Roman" panose="02020603050405020304" pitchFamily="18" charset="0"/>
                <a:cs typeface="Times New Roman" panose="02020603050405020304" pitchFamily="18" charset="0"/>
              </a:rPr>
              <a:t> ta </a:t>
            </a:r>
            <a:r>
              <a:rPr lang="en-US" sz="3600" dirty="0" err="1">
                <a:solidFill>
                  <a:srgbClr val="002060"/>
                </a:solidFill>
                <a:latin typeface="Times New Roman" panose="02020603050405020304" pitchFamily="18" charset="0"/>
                <a:cs typeface="Times New Roman" panose="02020603050405020304" pitchFamily="18" charset="0"/>
              </a:rPr>
              <a:t>có</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tránh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được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những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nguy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hiểm</a:t>
            </a:r>
            <a:r>
              <a:rPr lang="en-US" sz="3600" dirty="0">
                <a:solidFill>
                  <a:srgbClr val="002060"/>
                </a:solidFill>
                <a:latin typeface="Times New Roman" panose="02020603050405020304" pitchFamily="18" charset="0"/>
                <a:cs typeface="Times New Roman" panose="02020603050405020304" pitchFamily="18" charset="0"/>
              </a:rPr>
              <a:t> do </a:t>
            </a:r>
            <a:r>
              <a:rPr lang="en-US" sz="3600" dirty="0" err="1">
                <a:solidFill>
                  <a:srgbClr val="002060"/>
                </a:solidFill>
                <a:latin typeface="Times New Roman" panose="02020603050405020304" pitchFamily="18" charset="0"/>
                <a:cs typeface="Times New Roman" panose="02020603050405020304" pitchFamily="18" charset="0"/>
              </a:rPr>
              <a:t>đường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dây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cao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thế</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gây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ra.</a:t>
            </a:r>
            <a:r>
              <a:rPr lang="en-US" sz="36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884403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375"/>
            <a:ext cx="10515600" cy="1018903"/>
          </a:xfrm>
        </p:spPr>
        <p:txBody>
          <a:bodyPr>
            <a:noAutofit/>
          </a:bodyPr>
          <a:lstStyle/>
          <a:p>
            <a:pPr algn="ctr"/>
            <a:r>
              <a:rPr lang="en-US" b="1" dirty="0">
                <a:solidFill>
                  <a:srgbClr val="C00000"/>
                </a:solidFill>
                <a:latin typeface="Times New Roman" panose="02020603050405020304" pitchFamily="18" charset="0"/>
                <a:cs typeface="Times New Roman" panose="02020603050405020304" pitchFamily="18" charset="0"/>
              </a:rPr>
              <a:t>D. </a:t>
            </a:r>
            <a:r>
              <a:rPr lang="en-US" b="1" dirty="0" err="1">
                <a:solidFill>
                  <a:srgbClr val="C00000"/>
                </a:solidFill>
                <a:latin typeface="Times New Roman" panose="02020603050405020304" pitchFamily="18" charset="0"/>
                <a:cs typeface="Times New Roman" panose="02020603050405020304" pitchFamily="18" charset="0"/>
              </a:rPr>
              <a:t>Tự</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học</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mở</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rộng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kiến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thức</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1766252" y="1097278"/>
            <a:ext cx="8915400" cy="2416631"/>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III </a:t>
            </a:r>
            <a:r>
              <a:rPr lang="en-US" sz="3600" dirty="0" err="1">
                <a:latin typeface="Times New Roman" panose="02020603050405020304" pitchFamily="18" charset="0"/>
                <a:cs typeface="Times New Roman" panose="02020603050405020304" pitchFamily="18" charset="0"/>
              </a:rPr>
              <a:t>lắp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điện</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0504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6"/>
          <p:cNvSpPr>
            <a:spLocks noChangeArrowheads="1"/>
          </p:cNvSpPr>
          <p:nvPr/>
        </p:nvSpPr>
        <p:spPr bwMode="auto">
          <a:xfrm>
            <a:off x="1524001" y="-11799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pic>
        <p:nvPicPr>
          <p:cNvPr id="43012" name="Picture 12" descr="So do truyen tai d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205" y="194906"/>
            <a:ext cx="10585785" cy="552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
          <p:cNvSpPr txBox="1">
            <a:spLocks noChangeArrowheads="1"/>
          </p:cNvSpPr>
          <p:nvPr/>
        </p:nvSpPr>
        <p:spPr bwMode="auto">
          <a:xfrm>
            <a:off x="1905000" y="5770563"/>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Khi truyền tải điện năng đi xa bằng dây dẫn, có một phần điện năng bị hao phí do tỏa nhiệt trên dây dẫn.</a:t>
            </a:r>
            <a:endParaRPr lang="en-US" altLang="en-US" sz="2800" b="1">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754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hlinkClick r:id="" action="ppaction://noaction"/>
          </p:cNvPr>
          <p:cNvSpPr/>
          <p:nvPr/>
        </p:nvSpPr>
        <p:spPr>
          <a:xfrm>
            <a:off x="1288469" y="3625730"/>
            <a:ext cx="6536182" cy="1565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Luyện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6" name="Right Arrow 5">
            <a:hlinkClick r:id="rId2" action="ppaction://hlinksldjump"/>
          </p:cNvPr>
          <p:cNvSpPr/>
          <p:nvPr/>
        </p:nvSpPr>
        <p:spPr>
          <a:xfrm>
            <a:off x="1288469" y="900543"/>
            <a:ext cx="3879273" cy="157941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Phần 1. Khởi động</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Right Arrow 6">
            <a:hlinkClick r:id="rId3" action="ppaction://hlinksldjump"/>
          </p:cNvPr>
          <p:cNvSpPr/>
          <p:nvPr/>
        </p:nvSpPr>
        <p:spPr>
          <a:xfrm>
            <a:off x="1288469" y="2133007"/>
            <a:ext cx="5846618" cy="1759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8" name="Content Placeholder 2"/>
          <p:cNvSpPr>
            <a:spLocks noGrp="1"/>
          </p:cNvSpPr>
          <p:nvPr>
            <p:ph idx="1"/>
          </p:nvPr>
        </p:nvSpPr>
        <p:spPr>
          <a:xfrm>
            <a:off x="838200" y="336459"/>
            <a:ext cx="10515600" cy="799614"/>
          </a:xfrm>
        </p:spPr>
        <p:txBody>
          <a:bodyPr>
            <a:noAutofit/>
          </a:bodyPr>
          <a:lstStyle/>
          <a:p>
            <a:pPr marL="0" indent="0">
              <a:buNone/>
            </a:pPr>
            <a:r>
              <a:rPr lang="en-US" sz="3600" b="1" dirty="0">
                <a:solidFill>
                  <a:srgbClr val="0070C0"/>
                </a:solidFill>
                <a:latin typeface="Times New Roman" panose="02020603050405020304" pitchFamily="18" charset="0"/>
                <a:cs typeface="Times New Roman" panose="02020603050405020304" pitchFamily="18" charset="0"/>
              </a:rPr>
              <a:t>HS </a:t>
            </a:r>
            <a:r>
              <a:rPr lang="en-US" sz="3600" b="1" dirty="0" err="1">
                <a:solidFill>
                  <a:srgbClr val="0070C0"/>
                </a:solidFill>
                <a:latin typeface="Times New Roman" panose="02020603050405020304" pitchFamily="18" charset="0"/>
                <a:cs typeface="Times New Roman" panose="02020603050405020304" pitchFamily="18" charset="0"/>
              </a:rPr>
              <a:t>học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từ</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nội</a:t>
            </a:r>
            <a:r>
              <a:rPr lang="en-US" sz="3600" b="1" dirty="0">
                <a:solidFill>
                  <a:srgbClr val="0070C0"/>
                </a:solidFill>
                <a:latin typeface="Times New Roman" panose="02020603050405020304" pitchFamily="18" charset="0"/>
                <a:cs typeface="Times New Roman" panose="02020603050405020304" pitchFamily="18" charset="0"/>
              </a:rPr>
              <a:t> dung</a:t>
            </a:r>
          </a:p>
        </p:txBody>
      </p:sp>
      <p:sp>
        <p:nvSpPr>
          <p:cNvPr id="9" name="Right Arrow 8">
            <a:hlinkClick r:id="" action="ppaction://noaction"/>
          </p:cNvPr>
          <p:cNvSpPr/>
          <p:nvPr/>
        </p:nvSpPr>
        <p:spPr>
          <a:xfrm>
            <a:off x="1314594" y="5275209"/>
            <a:ext cx="6536182" cy="1565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Luyện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167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849" t="20268" r="8603" b="9375"/>
          <a:stretch/>
        </p:blipFill>
        <p:spPr>
          <a:xfrm>
            <a:off x="692331" y="1"/>
            <a:ext cx="11339024" cy="6707064"/>
          </a:xfrm>
          <a:prstGeom prst="rect">
            <a:avLst/>
          </a:prstGeom>
        </p:spPr>
      </p:pic>
      <p:pic>
        <p:nvPicPr>
          <p:cNvPr id="3" name="Picture 2"/>
          <p:cNvPicPr>
            <a:picLocks noChangeAspect="1"/>
          </p:cNvPicPr>
          <p:nvPr/>
        </p:nvPicPr>
        <p:blipFill rotWithShape="1">
          <a:blip r:embed="rId3"/>
          <a:srcRect l="29251" t="16518" r="9005" b="15982"/>
          <a:stretch/>
        </p:blipFill>
        <p:spPr>
          <a:xfrm>
            <a:off x="692329" y="130627"/>
            <a:ext cx="11339025" cy="6645612"/>
          </a:xfrm>
          <a:prstGeom prst="rect">
            <a:avLst/>
          </a:prstGeom>
        </p:spPr>
      </p:pic>
      <p:pic>
        <p:nvPicPr>
          <p:cNvPr id="4" name="Picture 3"/>
          <p:cNvPicPr>
            <a:picLocks noChangeAspect="1"/>
          </p:cNvPicPr>
          <p:nvPr/>
        </p:nvPicPr>
        <p:blipFill rotWithShape="1">
          <a:blip r:embed="rId4"/>
          <a:srcRect l="29151" t="14018" r="8602" b="9374"/>
          <a:stretch/>
        </p:blipFill>
        <p:spPr>
          <a:xfrm>
            <a:off x="744580" y="145610"/>
            <a:ext cx="11286773" cy="6643411"/>
          </a:xfrm>
          <a:prstGeom prst="rect">
            <a:avLst/>
          </a:prstGeom>
        </p:spPr>
      </p:pic>
      <p:pic>
        <p:nvPicPr>
          <p:cNvPr id="5" name="Picture 4"/>
          <p:cNvPicPr>
            <a:picLocks noChangeAspect="1"/>
          </p:cNvPicPr>
          <p:nvPr/>
        </p:nvPicPr>
        <p:blipFill rotWithShape="1">
          <a:blip r:embed="rId5"/>
          <a:srcRect l="31159" t="14732" r="13121" b="5914"/>
          <a:stretch/>
        </p:blipFill>
        <p:spPr>
          <a:xfrm>
            <a:off x="744579" y="145610"/>
            <a:ext cx="11286774" cy="6692081"/>
          </a:xfrm>
          <a:prstGeom prst="rect">
            <a:avLst/>
          </a:prstGeom>
        </p:spPr>
      </p:pic>
    </p:spTree>
    <p:extLst>
      <p:ext uri="{BB962C8B-B14F-4D97-AF65-F5344CB8AC3E}">
        <p14:creationId xmlns:p14="http://schemas.microsoft.com/office/powerpoint/2010/main" val="91184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22"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22" presetClass="entr" presetSubtype="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113" y="0"/>
            <a:ext cx="7498721" cy="796834"/>
          </a:xfrm>
        </p:spPr>
        <p:txBody>
          <a:bodyPr>
            <a:noAutofit/>
          </a:bodyPr>
          <a:lstStyle/>
          <a:p>
            <a:pPr marL="0" indent="0" algn="ctr"/>
            <a:r>
              <a:rPr lang="en-US" b="1" dirty="0">
                <a:solidFill>
                  <a:srgbClr val="C00000"/>
                </a:solidFill>
                <a:latin typeface="Times New Roman" panose="02020603050405020304" pitchFamily="18" charset="0"/>
                <a:cs typeface="Times New Roman" panose="02020603050405020304" pitchFamily="18" charset="0"/>
              </a:rPr>
              <a:t>A. </a:t>
            </a:r>
            <a:r>
              <a:rPr lang="en-US" b="1" dirty="0" err="1">
                <a:solidFill>
                  <a:srgbClr val="C00000"/>
                </a:solidFill>
                <a:latin typeface="Times New Roman" panose="02020603050405020304" pitchFamily="18" charset="0"/>
                <a:cs typeface="Times New Roman" panose="02020603050405020304" pitchFamily="18" charset="0"/>
              </a:rPr>
              <a:t>Khởi</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động</a:t>
            </a:r>
            <a:br>
              <a:rPr lang="en-US" b="1" dirty="0">
                <a:solidFill>
                  <a:srgbClr val="0070C0"/>
                </a:solidFill>
                <a:latin typeface="Times New Roman" panose="02020603050405020304" pitchFamily="18" charset="0"/>
                <a:cs typeface="Times New Roman" panose="02020603050405020304" pitchFamily="18" charset="0"/>
              </a:rPr>
            </a:b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8" name="Content Placeholder 2"/>
          <p:cNvSpPr>
            <a:spLocks noGrp="1"/>
          </p:cNvSpPr>
          <p:nvPr>
            <p:ph idx="1"/>
          </p:nvPr>
        </p:nvSpPr>
        <p:spPr>
          <a:xfrm>
            <a:off x="849087" y="1219200"/>
            <a:ext cx="11011988" cy="1902823"/>
          </a:xfrm>
        </p:spPr>
        <p:txBody>
          <a:bodyPr>
            <a:normAutofit/>
          </a:bodyPr>
          <a:lstStyle/>
          <a:p>
            <a:pPr marL="0" indent="0">
              <a:buNone/>
            </a:pPr>
            <a:r>
              <a:rPr lang="en-US" sz="3600" b="1" dirty="0" err="1">
                <a:solidFill>
                  <a:srgbClr val="C00000"/>
                </a:solidFill>
                <a:latin typeface="Times New Roman" panose="02020603050405020304" pitchFamily="18" charset="0"/>
                <a:cs typeface="Times New Roman" panose="02020603050405020304" pitchFamily="18" charset="0"/>
              </a:rPr>
              <a:t>Quan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sát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nhận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xét</a:t>
            </a:r>
            <a:endParaRPr lang="en-US" sz="3600" b="1" dirty="0">
              <a:solidFill>
                <a:srgbClr val="C00000"/>
              </a:solidFill>
              <a:latin typeface="Times New Roman" panose="02020603050405020304" pitchFamily="18" charset="0"/>
              <a:cs typeface="Times New Roman" panose="02020603050405020304" pitchFamily="18" charset="0"/>
            </a:endParaRPr>
          </a:p>
          <a:p>
            <a:pPr marL="0" indent="0">
              <a:buNone/>
            </a:pPr>
            <a:r>
              <a:rPr lang="en-US" sz="3000" b="1" dirty="0">
                <a:solidFill>
                  <a:srgbClr val="002060"/>
                </a:solidFill>
                <a:latin typeface="Times New Roman" panose="02020603050405020304" pitchFamily="18" charset="0"/>
                <a:cs typeface="Times New Roman" panose="02020603050405020304" pitchFamily="18" charset="0"/>
              </a:rPr>
              <a:t>HS </a:t>
            </a:r>
            <a:r>
              <a:rPr lang="en-US" sz="3000" b="1" dirty="0" err="1">
                <a:solidFill>
                  <a:srgbClr val="002060"/>
                </a:solidFill>
                <a:latin typeface="Times New Roman" panose="02020603050405020304" pitchFamily="18" charset="0"/>
                <a:cs typeface="Times New Roman" panose="02020603050405020304" pitchFamily="18" charset="0"/>
              </a:rPr>
              <a:t>truy</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cập</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vào</a:t>
            </a:r>
            <a:r>
              <a:rPr lang="en-US" sz="3000" b="1" dirty="0">
                <a:solidFill>
                  <a:srgbClr val="002060"/>
                </a:solidFill>
                <a:latin typeface="Times New Roman" panose="02020603050405020304" pitchFamily="18" charset="0"/>
                <a:cs typeface="Times New Roman" panose="02020603050405020304" pitchFamily="18" charset="0"/>
              </a:rPr>
              <a:t>: https://www.youtube.com/watch?v=i3G2m9conTk</a:t>
            </a:r>
          </a:p>
        </p:txBody>
      </p:sp>
    </p:spTree>
    <p:extLst>
      <p:ext uri="{BB962C8B-B14F-4D97-AF65-F5344CB8AC3E}">
        <p14:creationId xmlns:p14="http://schemas.microsoft.com/office/powerpoint/2010/main" val="275287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6348" y="1423851"/>
            <a:ext cx="11893732" cy="5107951"/>
            <a:chOff x="176348" y="1133541"/>
            <a:chExt cx="11893732" cy="4588364"/>
          </a:xfrm>
        </p:grpSpPr>
        <p:pic>
          <p:nvPicPr>
            <p:cNvPr id="5" name="Picture 4" descr="http://tapchicongnghiep.vn/News/imagesTT/06-d%20day06082012085651_Vinasme_info.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525806" y="1133541"/>
              <a:ext cx="5544274" cy="458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www2.vietbao.vn/images/vivavietnam3/su_kien/30079299_dien-luc240905_2.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76348" y="1162218"/>
              <a:ext cx="6198325" cy="45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1166948" y="209003"/>
            <a:ext cx="11011988" cy="79683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err="1">
                <a:solidFill>
                  <a:srgbClr val="C00000"/>
                </a:solidFill>
                <a:latin typeface="Times New Roman" panose="02020603050405020304" pitchFamily="18" charset="0"/>
                <a:cs typeface="Times New Roman" panose="02020603050405020304" pitchFamily="18" charset="0"/>
              </a:rPr>
              <a:t>Đường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dây</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tải</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điện</a:t>
            </a:r>
            <a:r>
              <a:rPr lang="en-US" b="1" dirty="0">
                <a:solidFill>
                  <a:srgbClr val="C00000"/>
                </a:solidFill>
                <a:latin typeface="Times New Roman" panose="02020603050405020304" pitchFamily="18" charset="0"/>
                <a:cs typeface="Times New Roman" panose="02020603050405020304" pitchFamily="18" charset="0"/>
              </a:rPr>
              <a:t> 500kV(</a:t>
            </a:r>
            <a:r>
              <a:rPr lang="en-US" b="1" dirty="0" err="1">
                <a:solidFill>
                  <a:srgbClr val="C00000"/>
                </a:solidFill>
                <a:latin typeface="Times New Roman" panose="02020603050405020304" pitchFamily="18" charset="0"/>
                <a:cs typeface="Times New Roman" panose="02020603050405020304" pitchFamily="18" charset="0"/>
              </a:rPr>
              <a:t>đường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dây</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tải</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điện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cao</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thế</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rất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nguy</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hiểm</a:t>
            </a:r>
            <a:r>
              <a:rPr lang="en-US" b="1" dirty="0">
                <a:solidFill>
                  <a:srgbClr val="C00000"/>
                </a:solidFill>
                <a:latin typeface="Times New Roman" panose="02020603050405020304" pitchFamily="18" charset="0"/>
                <a:cs typeface="Times New Roman" panose="02020603050405020304" pitchFamily="18" charset="0"/>
              </a:rPr>
              <a:t>)</a:t>
            </a:r>
            <a:br>
              <a:rPr lang="en-US" b="1" dirty="0">
                <a:solidFill>
                  <a:srgbClr val="0070C0"/>
                </a:solidFill>
                <a:latin typeface="Times New Roman" panose="02020603050405020304" pitchFamily="18" charset="0"/>
                <a:cs typeface="Times New Roman" panose="02020603050405020304" pitchFamily="18" charset="0"/>
              </a:rPr>
            </a:b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32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743" y="1080184"/>
            <a:ext cx="3733211" cy="896983"/>
          </a:xfrm>
        </p:spPr>
        <p:txBody>
          <a:bodyPr>
            <a:normAutofit/>
          </a:bodyPr>
          <a:lstStyle/>
          <a:p>
            <a:pPr marL="0" indent="0">
              <a:buNone/>
            </a:pPr>
            <a:r>
              <a:rPr lang="en-US" sz="3600" dirty="0" err="1">
                <a:solidFill>
                  <a:srgbClr val="002060"/>
                </a:solidFill>
                <a:latin typeface="Times New Roman" panose="02020603050405020304" pitchFamily="18" charset="0"/>
                <a:cs typeface="Times New Roman" panose="02020603050405020304" pitchFamily="18" charset="0"/>
              </a:rPr>
              <a:t>Trạm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hạ</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áp</a:t>
            </a:r>
            <a:r>
              <a:rPr lang="en-US" sz="3600" dirty="0">
                <a:solidFill>
                  <a:srgbClr val="002060"/>
                </a:solidFill>
                <a:latin typeface="Times New Roman" panose="02020603050405020304" pitchFamily="18" charset="0"/>
                <a:cs typeface="Times New Roman" panose="02020603050405020304" pitchFamily="18" charset="0"/>
              </a:rPr>
              <a:t> 25 kV</a:t>
            </a:r>
          </a:p>
        </p:txBody>
      </p:sp>
      <p:grpSp>
        <p:nvGrpSpPr>
          <p:cNvPr id="6" name="Group 5"/>
          <p:cNvGrpSpPr/>
          <p:nvPr/>
        </p:nvGrpSpPr>
        <p:grpSpPr>
          <a:xfrm>
            <a:off x="190485" y="1977167"/>
            <a:ext cx="11990223" cy="4737142"/>
            <a:chOff x="190485" y="1977167"/>
            <a:chExt cx="11990223" cy="4737142"/>
          </a:xfrm>
        </p:grpSpPr>
        <p:pic>
          <p:nvPicPr>
            <p:cNvPr id="4" name="Picture 5" descr="http://baoninhbinh.org.vn/uploads/news/TB%20dien2%20sua(1).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85263" y="1977167"/>
              <a:ext cx="5995445" cy="473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ttp://a9.vietbao.vn/images/vn902/2005/5/20425341-images586977_bienthedien.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90485" y="1977167"/>
              <a:ext cx="5685728" cy="473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Content Placeholder 2"/>
          <p:cNvSpPr txBox="1">
            <a:spLocks/>
          </p:cNvSpPr>
          <p:nvPr/>
        </p:nvSpPr>
        <p:spPr>
          <a:xfrm>
            <a:off x="8447497" y="1080184"/>
            <a:ext cx="3733211" cy="8969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600" dirty="0" err="1">
                <a:solidFill>
                  <a:srgbClr val="002060"/>
                </a:solidFill>
                <a:latin typeface="Times New Roman" panose="02020603050405020304" pitchFamily="18" charset="0"/>
                <a:cs typeface="Times New Roman" panose="02020603050405020304" pitchFamily="18" charset="0"/>
              </a:rPr>
              <a:t>Trạm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hạ</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áp</a:t>
            </a:r>
            <a:r>
              <a:rPr lang="en-US" sz="3600" dirty="0">
                <a:solidFill>
                  <a:srgbClr val="002060"/>
                </a:solidFill>
                <a:latin typeface="Times New Roman" panose="02020603050405020304" pitchFamily="18" charset="0"/>
                <a:cs typeface="Times New Roman" panose="02020603050405020304" pitchFamily="18" charset="0"/>
              </a:rPr>
              <a:t> 220V</a:t>
            </a:r>
          </a:p>
        </p:txBody>
      </p:sp>
    </p:spTree>
    <p:extLst>
      <p:ext uri="{BB962C8B-B14F-4D97-AF65-F5344CB8AC3E}">
        <p14:creationId xmlns:p14="http://schemas.microsoft.com/office/powerpoint/2010/main" val="4211225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485" y="1950720"/>
            <a:ext cx="8996543" cy="1902823"/>
          </a:xfrm>
        </p:spPr>
        <p:txBody>
          <a:bodyPr>
            <a:normAutofit/>
          </a:bodyPr>
          <a:lstStyle/>
          <a:p>
            <a:pPr marL="0" indent="0">
              <a:buNone/>
            </a:pPr>
            <a:r>
              <a:rPr lang="en-US" sz="3600" b="1" dirty="0" err="1">
                <a:solidFill>
                  <a:srgbClr val="C00000"/>
                </a:solidFill>
                <a:latin typeface="Times New Roman" panose="02020603050405020304" pitchFamily="18" charset="0"/>
                <a:cs typeface="Times New Roman" panose="02020603050405020304" pitchFamily="18" charset="0"/>
              </a:rPr>
              <a:t>Tại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sao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phải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xây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dựng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đường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dây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cao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thế</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lắp</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đặt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những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trạm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biến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áp</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vừa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tốn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kém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vừa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nguy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hiểm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này</a:t>
            </a:r>
            <a:r>
              <a:rPr lang="en-US" sz="36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139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375"/>
            <a:ext cx="10515600" cy="1018903"/>
          </a:xfrm>
        </p:spPr>
        <p:txBody>
          <a:bodyPr>
            <a:noAutofit/>
          </a:bodyPr>
          <a:lstStyle/>
          <a:p>
            <a:pPr algn="ctr"/>
            <a:r>
              <a:rPr lang="en-US" b="1" dirty="0">
                <a:solidFill>
                  <a:srgbClr val="C00000"/>
                </a:solidFill>
                <a:latin typeface="Times New Roman" panose="02020603050405020304" pitchFamily="18" charset="0"/>
                <a:cs typeface="Times New Roman" panose="02020603050405020304" pitchFamily="18" charset="0"/>
              </a:rPr>
              <a:t>B. </a:t>
            </a:r>
            <a:r>
              <a:rPr lang="en-US" b="1" dirty="0" err="1">
                <a:solidFill>
                  <a:srgbClr val="C00000"/>
                </a:solidFill>
                <a:latin typeface="Times New Roman" panose="02020603050405020304" pitchFamily="18" charset="0"/>
                <a:cs typeface="Times New Roman" panose="02020603050405020304" pitchFamily="18" charset="0"/>
              </a:rPr>
              <a:t>Hình</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thành</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kiến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thức</a:t>
            </a:r>
            <a:br>
              <a:rPr lang="en-US" b="1" dirty="0">
                <a:solidFill>
                  <a:srgbClr val="C00000"/>
                </a:solidFill>
                <a:latin typeface="Times New Roman" panose="02020603050405020304" pitchFamily="18" charset="0"/>
                <a:cs typeface="Times New Roman" panose="02020603050405020304" pitchFamily="18" charset="0"/>
              </a:rPr>
            </a:br>
            <a:br>
              <a:rPr lang="en-US" b="1" dirty="0">
                <a:solidFill>
                  <a:srgbClr val="C00000"/>
                </a:solidFill>
                <a:latin typeface="Times New Roman" panose="02020603050405020304" pitchFamily="18" charset="0"/>
                <a:cs typeface="Times New Roman" panose="02020603050405020304" pitchFamily="18" charset="0"/>
              </a:rPr>
            </a:b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195943" y="1097278"/>
            <a:ext cx="9963195" cy="570411"/>
          </a:xfrm>
        </p:spPr>
        <p:txBody>
          <a:bodyPr>
            <a:noAutofit/>
          </a:bodyPr>
          <a:lstStyle/>
          <a:p>
            <a:pPr marL="0" indent="0">
              <a:buNone/>
            </a:pPr>
            <a:r>
              <a:rPr lang="en-US" sz="3600" b="1" dirty="0">
                <a:solidFill>
                  <a:srgbClr val="002060"/>
                </a:solidFill>
                <a:latin typeface="Times New Roman" panose="02020603050405020304" pitchFamily="18" charset="0"/>
                <a:cs typeface="Times New Roman" panose="02020603050405020304" pitchFamily="18" charset="0"/>
              </a:rPr>
              <a:t>I – </a:t>
            </a:r>
            <a:r>
              <a:rPr lang="en-US" sz="3600" b="1" dirty="0" err="1">
                <a:solidFill>
                  <a:srgbClr val="002060"/>
                </a:solidFill>
                <a:latin typeface="Times New Roman" panose="02020603050405020304" pitchFamily="18" charset="0"/>
                <a:cs typeface="Times New Roman" panose="02020603050405020304" pitchFamily="18" charset="0"/>
              </a:rPr>
              <a:t>Sự</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hao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năng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trên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đường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dây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tải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điện</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931816" y="1968137"/>
            <a:ext cx="9988731" cy="1754326"/>
          </a:xfrm>
          <a:prstGeom prst="rect">
            <a:avLst/>
          </a:prstGeom>
        </p:spPr>
        <p:txBody>
          <a:bodyPr wrap="square">
            <a:spAutoFit/>
          </a:bodyPr>
          <a:lstStyle/>
          <a:p>
            <a:pPr>
              <a:spcBef>
                <a:spcPct val="50000"/>
              </a:spcBef>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dùng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dẫn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truyền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tải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điện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năng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sẽ</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phần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điện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năng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hao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phí</a:t>
            </a:r>
            <a:r>
              <a:rPr lang="en-US" altLang="en-US" sz="3600" b="1" dirty="0">
                <a:latin typeface="Times New Roman" panose="02020603050405020304" pitchFamily="18" charset="0"/>
                <a:cs typeface="Times New Roman" panose="02020603050405020304" pitchFamily="18" charset="0"/>
              </a:rPr>
              <a:t> do </a:t>
            </a:r>
            <a:r>
              <a:rPr lang="en-US" altLang="en-US" sz="3600" b="1" dirty="0" err="1">
                <a:latin typeface="Times New Roman" panose="02020603050405020304" pitchFamily="18" charset="0"/>
                <a:cs typeface="Times New Roman" panose="02020603050405020304" pitchFamily="18" charset="0"/>
              </a:rPr>
              <a:t>tỏa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nhiệt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dẫn</a:t>
            </a:r>
            <a:r>
              <a:rPr lang="en-US" altLang="en-US" sz="3600" b="1" dirty="0">
                <a:latin typeface="Times New Roman" panose="02020603050405020304" pitchFamily="18" charset="0"/>
                <a:cs typeface="Times New Roman" panose="02020603050405020304" pitchFamily="18" charset="0"/>
              </a:rPr>
              <a:t>.</a:t>
            </a:r>
            <a:endParaRPr lang="en-US" altLang="en-US" sz="3600" b="1"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72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72046" y="1227909"/>
            <a:ext cx="1005839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600" dirty="0">
                <a:solidFill>
                  <a:srgbClr val="FF3300"/>
                </a:solidFill>
                <a:latin typeface="Times New Roman" panose="02020603050405020304" pitchFamily="18" charset="0"/>
                <a:cs typeface="Times New Roman" panose="02020603050405020304" pitchFamily="18" charset="0"/>
              </a:rPr>
              <a:t>1. </a:t>
            </a:r>
            <a:r>
              <a:rPr lang="en-US" altLang="en-US" sz="3600" dirty="0" err="1">
                <a:solidFill>
                  <a:srgbClr val="FF3300"/>
                </a:solidFill>
                <a:latin typeface="Times New Roman" panose="02020603050405020304" pitchFamily="18" charset="0"/>
                <a:cs typeface="Times New Roman" panose="02020603050405020304" pitchFamily="18" charset="0"/>
              </a:rPr>
              <a:t>Thiết</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lập</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công</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thức</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tính</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công</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suất</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hao</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phí</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VNI-Script" pitchFamily="2" charset="0"/>
                <a:cs typeface="Arial" panose="020B0604020202020204" pitchFamily="34" charset="0"/>
              </a:rPr>
              <a:t>P</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FF3300"/>
                </a:solidFill>
                <a:latin typeface="Times New Roman" panose="02020603050405020304" pitchFamily="18" charset="0"/>
                <a:cs typeface="Times New Roman" panose="02020603050405020304" pitchFamily="18" charset="0"/>
              </a:rPr>
              <a:t>hp</a:t>
            </a:r>
            <a:r>
              <a:rPr lang="en-US" altLang="en-US" sz="3600" dirty="0">
                <a:solidFill>
                  <a:srgbClr val="FF3300"/>
                </a:solidFill>
                <a:latin typeface="Times New Roman" panose="02020603050405020304" pitchFamily="18" charset="0"/>
                <a:cs typeface="Times New Roman" panose="02020603050405020304" pitchFamily="18" charset="0"/>
              </a:rPr>
              <a:t> do </a:t>
            </a:r>
            <a:r>
              <a:rPr lang="en-US" altLang="en-US" sz="3600" dirty="0" err="1">
                <a:solidFill>
                  <a:srgbClr val="FF3300"/>
                </a:solidFill>
                <a:latin typeface="Times New Roman" panose="02020603050405020304" pitchFamily="18" charset="0"/>
                <a:cs typeface="Times New Roman" panose="02020603050405020304" pitchFamily="18" charset="0"/>
              </a:rPr>
              <a:t>tỏa</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nhiệt</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phụ</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thuộc</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vào</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các</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yếu</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tố</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VNI-Script" pitchFamily="2" charset="0"/>
                <a:cs typeface="Arial" panose="020B0604020202020204" pitchFamily="34" charset="0"/>
              </a:rPr>
              <a:t>P</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b="1" dirty="0">
                <a:solidFill>
                  <a:srgbClr val="FF3300"/>
                </a:solidFill>
                <a:latin typeface="Times New Roman" panose="02020603050405020304" pitchFamily="18" charset="0"/>
                <a:cs typeface="Times New Roman" panose="02020603050405020304" pitchFamily="18" charset="0"/>
              </a:rPr>
              <a:t>, </a:t>
            </a:r>
            <a:r>
              <a:rPr lang="en-US" altLang="en-US" sz="3600" dirty="0">
                <a:solidFill>
                  <a:srgbClr val="FF3300"/>
                </a:solidFill>
                <a:latin typeface="Times New Roman" panose="02020603050405020304" pitchFamily="18" charset="0"/>
                <a:cs typeface="Times New Roman" panose="02020603050405020304" pitchFamily="18" charset="0"/>
              </a:rPr>
              <a:t>U, R:</a:t>
            </a:r>
          </a:p>
          <a:p>
            <a:endParaRPr lang="en-US" altLang="en-US" sz="2800" dirty="0">
              <a:solidFill>
                <a:srgbClr val="000000"/>
              </a:solidFill>
              <a:latin typeface="Times New Roman" panose="02020603050405020304" pitchFamily="18" charset="0"/>
              <a:cs typeface="Times New Roman" panose="02020603050405020304" pitchFamily="18" charset="0"/>
            </a:endParaRPr>
          </a:p>
          <a:p>
            <a:r>
              <a:rPr lang="en-US" altLang="en-US" sz="3200" dirty="0" err="1">
                <a:solidFill>
                  <a:srgbClr val="000000"/>
                </a:solidFill>
                <a:latin typeface="Times New Roman" panose="02020603050405020304" pitchFamily="18" charset="0"/>
                <a:cs typeface="Times New Roman" panose="02020603050405020304" pitchFamily="18" charset="0"/>
              </a:rPr>
              <a:t>Công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suất</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của</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dòng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điện</a:t>
            </a:r>
            <a:r>
              <a:rPr lang="en-US" altLang="en-US" sz="3200" dirty="0">
                <a:solidFill>
                  <a:srgbClr val="000000"/>
                </a:solidFill>
                <a:latin typeface="Times New Roman" panose="02020603050405020304" pitchFamily="18" charset="0"/>
                <a:cs typeface="Times New Roman" panose="02020603050405020304" pitchFamily="18" charset="0"/>
              </a:rPr>
              <a:t>:..............       (1)</a:t>
            </a:r>
          </a:p>
          <a:p>
            <a:r>
              <a:rPr lang="en-US" altLang="en-US" sz="3200" dirty="0" err="1">
                <a:solidFill>
                  <a:srgbClr val="000000"/>
                </a:solidFill>
                <a:latin typeface="Times New Roman" panose="02020603050405020304" pitchFamily="18" charset="0"/>
                <a:cs typeface="Times New Roman" panose="02020603050405020304" pitchFamily="18" charset="0"/>
              </a:rPr>
              <a:t>Công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suất</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hao</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phí</a:t>
            </a:r>
            <a:r>
              <a:rPr lang="en-US" altLang="en-US" sz="3200" dirty="0">
                <a:solidFill>
                  <a:srgbClr val="000000"/>
                </a:solidFill>
                <a:latin typeface="Times New Roman" panose="02020603050405020304" pitchFamily="18" charset="0"/>
                <a:cs typeface="Times New Roman" panose="02020603050405020304" pitchFamily="18" charset="0"/>
              </a:rPr>
              <a:t>:.........................       (2)</a:t>
            </a:r>
          </a:p>
          <a:p>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Từ</a:t>
            </a:r>
            <a:r>
              <a:rPr lang="en-US" altLang="en-US" sz="3200" dirty="0">
                <a:solidFill>
                  <a:srgbClr val="000000"/>
                </a:solidFill>
                <a:latin typeface="Times New Roman" panose="02020603050405020304" pitchFamily="18" charset="0"/>
                <a:cs typeface="Times New Roman" panose="02020603050405020304" pitchFamily="18" charset="0"/>
              </a:rPr>
              <a:t> .........  </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   (*)</a:t>
            </a:r>
          </a:p>
          <a:p>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Thay</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vào</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 ta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được</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công</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thức</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tính</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công</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suất</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hao</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phí</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do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tỏa</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nhiệt</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phụ</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thuộc</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err="1">
                <a:solidFill>
                  <a:srgbClr val="000000"/>
                </a:solidFill>
                <a:latin typeface="Times New Roman" panose="02020603050405020304" pitchFamily="18" charset="0"/>
                <a:cs typeface="Times New Roman" panose="02020603050405020304" pitchFamily="18" charset="0"/>
                <a:sym typeface="Symbol" panose="05050102010706020507" pitchFamily="18" charset="2"/>
              </a:rPr>
              <a:t>vào</a:t>
            </a:r>
            <a:r>
              <a:rPr lang="en-US" altLang="en-US" sz="32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200" dirty="0">
                <a:latin typeface="VNI-Script" pitchFamily="2" charset="0"/>
                <a:cs typeface="Arial" panose="020B0604020202020204" pitchFamily="34" charset="0"/>
              </a:rPr>
              <a:t>P</a:t>
            </a:r>
            <a:r>
              <a:rPr lang="en-US" altLang="en-US" sz="3200" dirty="0">
                <a:cs typeface="Arial" panose="020B0604020202020204" pitchFamily="34" charset="0"/>
              </a:rPr>
              <a:t> </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dirty="0">
                <a:solidFill>
                  <a:srgbClr val="000000"/>
                </a:solidFill>
                <a:latin typeface="Times New Roman" panose="02020603050405020304" pitchFamily="18" charset="0"/>
                <a:cs typeface="Times New Roman" panose="02020603050405020304" pitchFamily="18" charset="0"/>
              </a:rPr>
              <a:t>U, R:</a:t>
            </a:r>
          </a:p>
          <a:p>
            <a:r>
              <a:rPr lang="en-US" altLang="en-US" sz="3200" dirty="0">
                <a:solidFill>
                  <a:srgbClr val="000000"/>
                </a:solidFill>
                <a:latin typeface="Times New Roman" panose="02020603050405020304" pitchFamily="18" charset="0"/>
                <a:cs typeface="Times New Roman" panose="02020603050405020304" pitchFamily="18" charset="0"/>
              </a:rPr>
              <a:t>                                                      </a:t>
            </a:r>
          </a:p>
          <a:p>
            <a:r>
              <a:rPr lang="en-US" altLang="en-US" sz="3200" dirty="0">
                <a:solidFill>
                  <a:srgbClr val="000000"/>
                </a:solidFill>
                <a:latin typeface="Times New Roman" panose="02020603050405020304" pitchFamily="18" charset="0"/>
                <a:cs typeface="Times New Roman" panose="02020603050405020304" pitchFamily="18" charset="0"/>
              </a:rPr>
              <a:t>                                                 (3)</a:t>
            </a:r>
          </a:p>
        </p:txBody>
      </p:sp>
      <p:sp>
        <p:nvSpPr>
          <p:cNvPr id="5" name="Text Box 12"/>
          <p:cNvSpPr txBox="1">
            <a:spLocks noChangeArrowheads="1"/>
          </p:cNvSpPr>
          <p:nvPr/>
        </p:nvSpPr>
        <p:spPr bwMode="auto">
          <a:xfrm>
            <a:off x="6050053" y="277368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dirty="0">
                <a:solidFill>
                  <a:srgbClr val="FF0000"/>
                </a:solidFill>
                <a:latin typeface="VNI-Script" pitchFamily="2" charset="0"/>
                <a:cs typeface="Arial" panose="020B0604020202020204" pitchFamily="34" charset="0"/>
              </a:rPr>
              <a:t>P</a:t>
            </a:r>
            <a:r>
              <a:rPr lang="en-US" altLang="en-US" sz="3200" dirty="0">
                <a:solidFill>
                  <a:srgbClr val="FF0000"/>
                </a:solidFill>
                <a:cs typeface="Arial" panose="020B0604020202020204" pitchFamily="34" charset="0"/>
              </a:rPr>
              <a:t>  </a:t>
            </a:r>
            <a:r>
              <a:rPr lang="en-US" altLang="en-US" sz="3200" dirty="0">
                <a:solidFill>
                  <a:srgbClr val="FF0000"/>
                </a:solidFill>
                <a:latin typeface="Times New Roman" panose="02020603050405020304" pitchFamily="18" charset="0"/>
                <a:cs typeface="Times New Roman" panose="02020603050405020304" pitchFamily="18" charset="0"/>
              </a:rPr>
              <a:t>= U.I</a:t>
            </a:r>
            <a:r>
              <a:rPr lang="en-US" altLang="en-US" sz="3200" dirty="0">
                <a:solidFill>
                  <a:srgbClr val="000000"/>
                </a:solidFill>
                <a:cs typeface="Arial" panose="020B0604020202020204" pitchFamily="34" charset="0"/>
              </a:rPr>
              <a:t>       </a:t>
            </a:r>
          </a:p>
        </p:txBody>
      </p:sp>
      <p:sp>
        <p:nvSpPr>
          <p:cNvPr id="6" name="Text Box 13"/>
          <p:cNvSpPr txBox="1">
            <a:spLocks noChangeArrowheads="1"/>
          </p:cNvSpPr>
          <p:nvPr/>
        </p:nvSpPr>
        <p:spPr bwMode="auto">
          <a:xfrm>
            <a:off x="5146765" y="3261043"/>
            <a:ext cx="1981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a:solidFill>
                  <a:srgbClr val="FF0000"/>
                </a:solidFill>
                <a:latin typeface="VNI-Script" pitchFamily="2" charset="0"/>
                <a:cs typeface="Arial" panose="020B0604020202020204" pitchFamily="34" charset="0"/>
              </a:rPr>
              <a:t>P </a:t>
            </a:r>
            <a:r>
              <a:rPr lang="en-US" altLang="en-US" sz="1600">
                <a:solidFill>
                  <a:srgbClr val="FF0000"/>
                </a:solidFill>
                <a:cs typeface="Arial" panose="020B0604020202020204" pitchFamily="34" charset="0"/>
              </a:rPr>
              <a:t>hp</a:t>
            </a:r>
            <a:r>
              <a:rPr lang="en-US" altLang="en-US" sz="3200">
                <a:solidFill>
                  <a:srgbClr val="FF0000"/>
                </a:solidFill>
                <a:cs typeface="Arial" panose="020B0604020202020204" pitchFamily="34" charset="0"/>
              </a:rPr>
              <a:t> </a:t>
            </a:r>
            <a:r>
              <a:rPr lang="en-US" altLang="en-US" sz="3200">
                <a:solidFill>
                  <a:srgbClr val="FF0000"/>
                </a:solidFill>
                <a:latin typeface="Times New Roman" panose="02020603050405020304" pitchFamily="18" charset="0"/>
                <a:cs typeface="Times New Roman" panose="02020603050405020304" pitchFamily="18" charset="0"/>
              </a:rPr>
              <a:t>= R.I</a:t>
            </a:r>
            <a:r>
              <a:rPr lang="en-US" altLang="en-US" sz="3200" baseline="30000">
                <a:solidFill>
                  <a:srgbClr val="FF0000"/>
                </a:solidFill>
                <a:latin typeface="Times New Roman" panose="02020603050405020304" pitchFamily="18" charset="0"/>
                <a:cs typeface="Times New Roman" panose="02020603050405020304" pitchFamily="18" charset="0"/>
              </a:rPr>
              <a:t>2</a:t>
            </a:r>
            <a:r>
              <a:rPr lang="en-US" altLang="en-US" sz="3200">
                <a:solidFill>
                  <a:srgbClr val="000000"/>
                </a:solidFill>
                <a:cs typeface="Arial" panose="020B0604020202020204" pitchFamily="34" charset="0"/>
              </a:rPr>
              <a:t>                </a:t>
            </a:r>
          </a:p>
        </p:txBody>
      </p:sp>
      <p:sp>
        <p:nvSpPr>
          <p:cNvPr id="7" name="Text Box 14"/>
          <p:cNvSpPr txBox="1">
            <a:spLocks noChangeArrowheads="1"/>
          </p:cNvSpPr>
          <p:nvPr/>
        </p:nvSpPr>
        <p:spPr bwMode="auto">
          <a:xfrm>
            <a:off x="2669177" y="3691323"/>
            <a:ext cx="99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a:solidFill>
                  <a:srgbClr val="FF0000"/>
                </a:solidFill>
                <a:latin typeface="Times New Roman" panose="02020603050405020304" pitchFamily="18" charset="0"/>
                <a:cs typeface="Times New Roman" panose="02020603050405020304" pitchFamily="18" charset="0"/>
              </a:rPr>
              <a:t>(1)</a:t>
            </a:r>
            <a:r>
              <a:rPr lang="en-US" altLang="en-US" sz="3200">
                <a:solidFill>
                  <a:srgbClr val="000000"/>
                </a:solidFill>
                <a:latin typeface="Times New Roman" panose="02020603050405020304" pitchFamily="18" charset="0"/>
                <a:cs typeface="Times New Roman" panose="02020603050405020304" pitchFamily="18" charset="0"/>
              </a:rPr>
              <a:t>  </a:t>
            </a:r>
          </a:p>
        </p:txBody>
      </p:sp>
      <p:sp>
        <p:nvSpPr>
          <p:cNvPr id="8" name="Text Box 16"/>
          <p:cNvSpPr txBox="1">
            <a:spLocks noChangeArrowheads="1"/>
          </p:cNvSpPr>
          <p:nvPr/>
        </p:nvSpPr>
        <p:spPr bwMode="auto">
          <a:xfrm>
            <a:off x="4345577" y="3740308"/>
            <a:ext cx="198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I = </a:t>
            </a:r>
            <a:r>
              <a:rPr lang="en-US" altLang="en-US" sz="3200" dirty="0">
                <a:solidFill>
                  <a:srgbClr val="FF0000"/>
                </a:solidFill>
                <a:latin typeface="VNI-Script" pitchFamily="2" charset="0"/>
                <a:cs typeface="Arial" panose="020B0604020202020204" pitchFamily="34" charset="0"/>
              </a:rPr>
              <a:t>P</a:t>
            </a:r>
            <a:r>
              <a:rPr lang="en-US" altLang="en-US" sz="3200" dirty="0">
                <a:solidFill>
                  <a:srgbClr val="FF0000"/>
                </a:solidFill>
                <a:cs typeface="Arial" panose="020B0604020202020204" pitchFamily="34" charset="0"/>
                <a:sym typeface="Symbol" panose="05050102010706020507" pitchFamily="18" charset="2"/>
              </a:rPr>
              <a:t> </a:t>
            </a:r>
            <a:r>
              <a:rPr lang="en-US" altLang="en-US" sz="32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U</a:t>
            </a:r>
            <a:r>
              <a:rPr lang="en-US" altLang="en-US" sz="3200" dirty="0">
                <a:solidFill>
                  <a:srgbClr val="000000"/>
                </a:solidFill>
                <a:cs typeface="Arial" panose="020B0604020202020204" pitchFamily="34" charset="0"/>
                <a:sym typeface="Symbol" panose="05050102010706020507" pitchFamily="18" charset="2"/>
              </a:rPr>
              <a:t>       </a:t>
            </a:r>
          </a:p>
        </p:txBody>
      </p:sp>
      <p:sp>
        <p:nvSpPr>
          <p:cNvPr id="10" name="Text Box 14"/>
          <p:cNvSpPr txBox="1">
            <a:spLocks noChangeArrowheads="1"/>
          </p:cNvSpPr>
          <p:nvPr/>
        </p:nvSpPr>
        <p:spPr bwMode="auto">
          <a:xfrm>
            <a:off x="4156165" y="4213043"/>
            <a:ext cx="990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(2)</a:t>
            </a:r>
            <a:r>
              <a:rPr lang="en-US" altLang="en-US" sz="3200" dirty="0">
                <a:solidFill>
                  <a:srgbClr val="000000"/>
                </a:solidFill>
                <a:latin typeface="Times New Roman" panose="02020603050405020304" pitchFamily="18" charset="0"/>
                <a:cs typeface="Times New Roman" panose="02020603050405020304" pitchFamily="18" charset="0"/>
              </a:rPr>
              <a:t>  </a:t>
            </a:r>
          </a:p>
        </p:txBody>
      </p:sp>
      <p:grpSp>
        <p:nvGrpSpPr>
          <p:cNvPr id="17" name="Group 16"/>
          <p:cNvGrpSpPr/>
          <p:nvPr/>
        </p:nvGrpSpPr>
        <p:grpSpPr>
          <a:xfrm>
            <a:off x="4343401" y="5250274"/>
            <a:ext cx="2362200" cy="1570038"/>
            <a:chOff x="4343401" y="5250274"/>
            <a:chExt cx="2362200" cy="1570038"/>
          </a:xfrm>
        </p:grpSpPr>
        <p:sp>
          <p:nvSpPr>
            <p:cNvPr id="11" name="Rectangle 2"/>
            <p:cNvSpPr>
              <a:spLocks noChangeArrowheads="1"/>
            </p:cNvSpPr>
            <p:nvPr/>
          </p:nvSpPr>
          <p:spPr bwMode="auto">
            <a:xfrm>
              <a:off x="4343401" y="5250274"/>
              <a:ext cx="2362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a:solidFill>
                  <a:srgbClr val="FF0000"/>
                </a:solidFill>
                <a:latin typeface="VNI-Script" pitchFamily="2" charset="0"/>
                <a:cs typeface="Arial" panose="020B0604020202020204" pitchFamily="34" charset="0"/>
              </a:endParaRPr>
            </a:p>
            <a:p>
              <a:r>
                <a:rPr lang="en-US" altLang="en-US" sz="3200">
                  <a:solidFill>
                    <a:srgbClr val="FF0000"/>
                  </a:solidFill>
                  <a:latin typeface="VNI-Script" pitchFamily="2" charset="0"/>
                  <a:cs typeface="Arial" panose="020B0604020202020204" pitchFamily="34" charset="0"/>
                </a:rPr>
                <a:t>P</a:t>
              </a:r>
              <a:r>
                <a:rPr lang="en-US" altLang="en-US">
                  <a:solidFill>
                    <a:srgbClr val="FF0000"/>
                  </a:solidFill>
                  <a:cs typeface="Arial" panose="020B0604020202020204" pitchFamily="34" charset="0"/>
                </a:rPr>
                <a:t> hp </a:t>
              </a:r>
              <a:r>
                <a:rPr lang="en-US" altLang="en-US" sz="3200">
                  <a:solidFill>
                    <a:srgbClr val="FF0000"/>
                  </a:solidFill>
                  <a:cs typeface="Arial" panose="020B0604020202020204" pitchFamily="34" charset="0"/>
                </a:rPr>
                <a:t>=</a:t>
              </a:r>
            </a:p>
            <a:p>
              <a:endParaRPr lang="en-US" altLang="en-US" sz="3200">
                <a:solidFill>
                  <a:srgbClr val="000000"/>
                </a:solidFill>
                <a:cs typeface="Arial" panose="020B0604020202020204" pitchFamily="34" charset="0"/>
              </a:endParaRPr>
            </a:p>
          </p:txBody>
        </p:sp>
        <p:grpSp>
          <p:nvGrpSpPr>
            <p:cNvPr id="12" name="Group 10"/>
            <p:cNvGrpSpPr>
              <a:grpSpLocks/>
            </p:cNvGrpSpPr>
            <p:nvPr/>
          </p:nvGrpSpPr>
          <p:grpSpPr bwMode="auto">
            <a:xfrm>
              <a:off x="5486401" y="5289239"/>
              <a:ext cx="1219200" cy="1488210"/>
              <a:chOff x="2592" y="3312"/>
              <a:chExt cx="864" cy="712"/>
            </a:xfrm>
          </p:grpSpPr>
          <p:grpSp>
            <p:nvGrpSpPr>
              <p:cNvPr id="13" name="Group 6"/>
              <p:cNvGrpSpPr>
                <a:grpSpLocks/>
              </p:cNvGrpSpPr>
              <p:nvPr/>
            </p:nvGrpSpPr>
            <p:grpSpPr bwMode="auto">
              <a:xfrm>
                <a:off x="2592" y="3312"/>
                <a:ext cx="864" cy="712"/>
                <a:chOff x="8435" y="10355"/>
                <a:chExt cx="933" cy="1300"/>
              </a:xfrm>
            </p:grpSpPr>
            <p:sp>
              <p:nvSpPr>
                <p:cNvPr id="15" name="Text Box 7"/>
                <p:cNvSpPr txBox="1">
                  <a:spLocks noChangeArrowheads="1"/>
                </p:cNvSpPr>
                <p:nvPr/>
              </p:nvSpPr>
              <p:spPr bwMode="auto">
                <a:xfrm>
                  <a:off x="8435" y="10355"/>
                  <a:ext cx="933" cy="7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dirty="0">
                      <a:solidFill>
                        <a:srgbClr val="FF0000"/>
                      </a:solidFill>
                      <a:latin typeface="Angsana New" pitchFamily="18" charset="-120"/>
                      <a:ea typeface="Angsana New" pitchFamily="18" charset="-120"/>
                      <a:cs typeface="Angsana New" pitchFamily="18" charset="-120"/>
                    </a:rPr>
                    <a:t>R</a:t>
                  </a:r>
                  <a:r>
                    <a:rPr lang="en-US" altLang="en-US" sz="3200" dirty="0">
                      <a:solidFill>
                        <a:srgbClr val="FF0000"/>
                      </a:solidFill>
                      <a:latin typeface="VNI-Script" pitchFamily="2" charset="0"/>
                      <a:cs typeface="Arial" panose="020B0604020202020204" pitchFamily="34" charset="0"/>
                    </a:rPr>
                    <a:t>P</a:t>
                  </a:r>
                  <a:r>
                    <a:rPr lang="en-US" altLang="en-US" sz="4000" b="1" dirty="0">
                      <a:solidFill>
                        <a:srgbClr val="FF3300"/>
                      </a:solidFill>
                      <a:ea typeface="Angsana New" pitchFamily="18" charset="-120"/>
                      <a:cs typeface="Angsana New" pitchFamily="18" charset="-120"/>
                    </a:rPr>
                    <a:t> </a:t>
                  </a:r>
                  <a:r>
                    <a:rPr lang="en-US" altLang="en-US" sz="2400" b="1" baseline="30000" dirty="0">
                      <a:solidFill>
                        <a:srgbClr val="FF3300"/>
                      </a:solidFill>
                      <a:ea typeface="Angsana New" pitchFamily="18" charset="-120"/>
                      <a:cs typeface="Angsana New" pitchFamily="18" charset="-120"/>
                    </a:rPr>
                    <a:t>2</a:t>
                  </a:r>
                  <a:endParaRPr lang="en-US" altLang="en-US" sz="2400" dirty="0">
                    <a:solidFill>
                      <a:srgbClr val="000000"/>
                    </a:solidFill>
                    <a:cs typeface="Arial" panose="020B0604020202020204" pitchFamily="34" charset="0"/>
                  </a:endParaRPr>
                </a:p>
              </p:txBody>
            </p:sp>
            <p:sp>
              <p:nvSpPr>
                <p:cNvPr id="16" name="Text Box 8"/>
                <p:cNvSpPr txBox="1">
                  <a:spLocks noChangeArrowheads="1"/>
                </p:cNvSpPr>
                <p:nvPr/>
              </p:nvSpPr>
              <p:spPr bwMode="auto">
                <a:xfrm>
                  <a:off x="8571" y="10893"/>
                  <a:ext cx="670" cy="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a:solidFill>
                        <a:srgbClr val="FF3300"/>
                      </a:solidFill>
                      <a:latin typeface="Times New Roman" panose="02020603050405020304" pitchFamily="18" charset="0"/>
                      <a:ea typeface="Angsana New" pitchFamily="18" charset="-120"/>
                      <a:cs typeface="Angsana New" pitchFamily="18" charset="-120"/>
                    </a:rPr>
                    <a:t>U</a:t>
                  </a:r>
                  <a:r>
                    <a:rPr lang="en-US" altLang="en-US" sz="3200" baseline="30000">
                      <a:solidFill>
                        <a:srgbClr val="FF3300"/>
                      </a:solidFill>
                      <a:latin typeface="Times New Roman" panose="02020603050405020304" pitchFamily="18" charset="0"/>
                      <a:ea typeface="Angsana New" pitchFamily="18" charset="-120"/>
                      <a:cs typeface="Angsana New" pitchFamily="18" charset="-120"/>
                    </a:rPr>
                    <a:t>2</a:t>
                  </a:r>
                  <a:endParaRPr lang="en-US" altLang="en-US" sz="3200">
                    <a:solidFill>
                      <a:srgbClr val="000000"/>
                    </a:solidFill>
                    <a:latin typeface="Times New Roman" panose="02020603050405020304" pitchFamily="18" charset="0"/>
                    <a:cs typeface="Arial" panose="020B0604020202020204" pitchFamily="34" charset="0"/>
                  </a:endParaRPr>
                </a:p>
              </p:txBody>
            </p:sp>
          </p:grpSp>
          <p:sp>
            <p:nvSpPr>
              <p:cNvPr id="14" name="Line 9"/>
              <p:cNvSpPr>
                <a:spLocks noChangeShapeType="1"/>
              </p:cNvSpPr>
              <p:nvPr/>
            </p:nvSpPr>
            <p:spPr bwMode="auto">
              <a:xfrm>
                <a:off x="2640" y="3648"/>
                <a:ext cx="4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33713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linds(horizontal)">
                                      <p:cBhvr>
                                        <p:cTn id="10" dur="500"/>
                                        <p:tgtEl>
                                          <p:spTgt spid="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linds(horizontal)">
                                      <p:cBhvr>
                                        <p:cTn id="16" dur="500"/>
                                        <p:tgtEl>
                                          <p:spTgt spid="4">
                                            <p:txEl>
                                              <p:pRg st="5" end="5"/>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p:cTn id="1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4">
                                            <p:txEl>
                                              <p:pRg st="6" end="6"/>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 calcmode="lin" valueType="num">
                                      <p:cBhvr>
                                        <p:cTn id="24"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405</TotalTime>
  <Words>2888</Words>
  <Application>Microsoft Office PowerPoint</Application>
  <PresentationFormat>Widescreen</PresentationFormat>
  <Paragraphs>200</Paragraphs>
  <Slides>30</Slides>
  <Notes>16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3" baseType="lpstr">
      <vt:lpstr>.VnTime</vt:lpstr>
      <vt:lpstr>Angsana New</vt:lpstr>
      <vt:lpstr>Arial</vt:lpstr>
      <vt:lpstr>Calibri</vt:lpstr>
      <vt:lpstr>Cambria Math</vt:lpstr>
      <vt:lpstr>Century Gothic</vt:lpstr>
      <vt:lpstr>Symbol</vt:lpstr>
      <vt:lpstr>Times New Roman</vt:lpstr>
      <vt:lpstr>VNI-Script</vt:lpstr>
      <vt:lpstr>Wingdings</vt:lpstr>
      <vt:lpstr>Wingdings 3</vt:lpstr>
      <vt:lpstr>Wisp</vt:lpstr>
      <vt:lpstr>Equation</vt:lpstr>
      <vt:lpstr>PowerPoint Presentation</vt:lpstr>
      <vt:lpstr>PowerPoint Presentation</vt:lpstr>
      <vt:lpstr>PowerPoint Presentation</vt:lpstr>
      <vt:lpstr>A. Khởi động </vt:lpstr>
      <vt:lpstr>PowerPoint Presentation</vt:lpstr>
      <vt:lpstr>PowerPoint Presentation</vt:lpstr>
      <vt:lpstr>PowerPoint Presentation</vt:lpstr>
      <vt:lpstr>B. Hình thành kiến thức  </vt:lpstr>
      <vt:lpstr>PowerPoint Presentation</vt:lpstr>
      <vt:lpstr>PowerPoint Presentation</vt:lpstr>
      <vt:lpstr>PowerPoint Presentation</vt:lpstr>
      <vt:lpstr>PowerPoint Presentation</vt:lpstr>
      <vt:lpstr>PowerPoint Presentation</vt:lpstr>
      <vt:lpstr>PowerPoint Presentation</vt:lpstr>
      <vt:lpstr>2. Kết luận</vt:lpstr>
      <vt:lpstr>PowerPoint Presentation</vt:lpstr>
      <vt:lpstr>C.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 Tự học mở rộng kiến thức</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TRUYỀN TẢI ĐIỆN NĂNG (tích hợp 2 bài: 36 và 37 SGK VL9 theo tinh thần giảm tải nội dung của Bộ GD&amp;ĐT vì dịch COVID-19)</dc:title>
  <dc:creator>Windows User</dc:creator>
  <cp:lastModifiedBy>Administrator</cp:lastModifiedBy>
  <cp:revision>37</cp:revision>
  <dcterms:created xsi:type="dcterms:W3CDTF">2020-04-18T01:57:12Z</dcterms:created>
  <dcterms:modified xsi:type="dcterms:W3CDTF">2022-01-17T06:11:52Z</dcterms:modified>
</cp:coreProperties>
</file>