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7" r:id="rId2"/>
    <p:sldId id="258" r:id="rId3"/>
    <p:sldId id="262" r:id="rId4"/>
    <p:sldId id="265" r:id="rId5"/>
    <p:sldId id="259" r:id="rId6"/>
    <p:sldId id="275" r:id="rId7"/>
    <p:sldId id="277" r:id="rId8"/>
    <p:sldId id="273" r:id="rId9"/>
    <p:sldId id="279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A1CC-A7D4-452D-B896-F5D15EF696C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565010F-4BD9-411C-81E1-9A0F9982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7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A1CC-A7D4-452D-B896-F5D15EF696C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65010F-4BD9-411C-81E1-9A0F9982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0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A1CC-A7D4-452D-B896-F5D15EF696C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65010F-4BD9-411C-81E1-9A0F9982077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301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A1CC-A7D4-452D-B896-F5D15EF696C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65010F-4BD9-411C-81E1-9A0F9982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03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A1CC-A7D4-452D-B896-F5D15EF696C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65010F-4BD9-411C-81E1-9A0F9982077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0059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A1CC-A7D4-452D-B896-F5D15EF696C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65010F-4BD9-411C-81E1-9A0F9982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34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A1CC-A7D4-452D-B896-F5D15EF696C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010F-4BD9-411C-81E1-9A0F9982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24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A1CC-A7D4-452D-B896-F5D15EF696C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010F-4BD9-411C-81E1-9A0F9982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3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A1CC-A7D4-452D-B896-F5D15EF696C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010F-4BD9-411C-81E1-9A0F9982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8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A1CC-A7D4-452D-B896-F5D15EF696C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565010F-4BD9-411C-81E1-9A0F9982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1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A1CC-A7D4-452D-B896-F5D15EF696C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565010F-4BD9-411C-81E1-9A0F9982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8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A1CC-A7D4-452D-B896-F5D15EF696C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565010F-4BD9-411C-81E1-9A0F9982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6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A1CC-A7D4-452D-B896-F5D15EF696C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010F-4BD9-411C-81E1-9A0F9982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8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A1CC-A7D4-452D-B896-F5D15EF696C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010F-4BD9-411C-81E1-9A0F9982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1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A1CC-A7D4-452D-B896-F5D15EF696C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5010F-4BD9-411C-81E1-9A0F9982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0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A1CC-A7D4-452D-B896-F5D15EF696C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565010F-4BD9-411C-81E1-9A0F9982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7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1A1CC-A7D4-452D-B896-F5D15EF696C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565010F-4BD9-411C-81E1-9A0F9982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4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50.svg"/><Relationship Id="rId3" Type="http://schemas.openxmlformats.org/officeDocument/2006/relationships/image" Target="../media/image2.svg"/><Relationship Id="rId7" Type="http://schemas.openxmlformats.org/officeDocument/2006/relationships/image" Target="../media/image46.svg"/><Relationship Id="rId12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5" Type="http://schemas.openxmlformats.org/officeDocument/2006/relationships/image" Target="../media/image8.sv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6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7.png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34.wmf"/><Relationship Id="rId14" Type="http://schemas.openxmlformats.org/officeDocument/2006/relationships/hyperlink" Target="Cungchuagoc.gs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412"/>
          <a:stretch>
            <a:fillRect/>
          </a:stretch>
        </p:blipFill>
        <p:spPr>
          <a:xfrm>
            <a:off x="0" y="0"/>
            <a:ext cx="1980321" cy="20986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7284" r="21180"/>
          <a:stretch>
            <a:fillRect/>
          </a:stretch>
        </p:blipFill>
        <p:spPr>
          <a:xfrm>
            <a:off x="1189739" y="-24408"/>
            <a:ext cx="4863448" cy="55476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7734" t="16716"/>
          <a:stretch>
            <a:fillRect/>
          </a:stretch>
        </p:blipFill>
        <p:spPr>
          <a:xfrm>
            <a:off x="5926188" y="-62508"/>
            <a:ext cx="5076074" cy="558573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87338" y="1736313"/>
            <a:ext cx="9497749" cy="2325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  <a:spcBef>
                <a:spcPct val="0"/>
              </a:spcBef>
            </a:pPr>
            <a:r>
              <a:rPr lang="en-US" sz="5867" dirty="0">
                <a:solidFill>
                  <a:srgbClr val="7B211E"/>
                </a:solidFill>
                <a:latin typeface="Arial" panose="020B0604020202020204" pitchFamily="34" charset="0"/>
              </a:rPr>
              <a:t>CHÀO MỪNG CÁC BẠN ĐẾN VỚI TIẾT HỌC!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6360798"/>
            <a:ext cx="12192000" cy="497202"/>
            <a:chOff x="0" y="0"/>
            <a:chExt cx="6186311" cy="2522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86311" cy="252284"/>
            </a:xfrm>
            <a:custGeom>
              <a:avLst/>
              <a:gdLst/>
              <a:ahLst/>
              <a:cxnLst/>
              <a:rect l="l" t="t" r="r" b="b"/>
              <a:pathLst>
                <a:path w="6186311" h="252284">
                  <a:moveTo>
                    <a:pt x="0" y="0"/>
                  </a:moveTo>
                  <a:lnTo>
                    <a:pt x="6186311" y="0"/>
                  </a:lnTo>
                  <a:lnTo>
                    <a:pt x="6186311" y="252284"/>
                  </a:lnTo>
                  <a:lnTo>
                    <a:pt x="0" y="252284"/>
                  </a:ln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90762" y="3049054"/>
            <a:ext cx="797953" cy="7460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05585">
            <a:off x="11242287" y="1159963"/>
            <a:ext cx="527827" cy="8908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41250">
            <a:off x="4763781" y="3955527"/>
            <a:ext cx="2743200" cy="21293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485237" y="4550726"/>
            <a:ext cx="3221527" cy="19449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04308" y="5150181"/>
            <a:ext cx="797953" cy="7460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245175" y="1325769"/>
            <a:ext cx="4271913" cy="2093470"/>
            <a:chOff x="0" y="0"/>
            <a:chExt cx="3290570" cy="32956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03534" cy="1120507"/>
            </a:xfrm>
            <a:custGeom>
              <a:avLst/>
              <a:gdLst/>
              <a:ahLst/>
              <a:cxnLst/>
              <a:rect l="l" t="t" r="r" b="b"/>
              <a:pathLst>
                <a:path w="2603534" h="1120507">
                  <a:moveTo>
                    <a:pt x="2603534" y="3933"/>
                  </a:moveTo>
                  <a:lnTo>
                    <a:pt x="0" y="3933"/>
                  </a:lnTo>
                  <a:lnTo>
                    <a:pt x="0" y="0"/>
                  </a:lnTo>
                  <a:lnTo>
                    <a:pt x="2603534" y="0"/>
                  </a:lnTo>
                  <a:lnTo>
                    <a:pt x="2603534" y="3933"/>
                  </a:lnTo>
                  <a:close/>
                  <a:moveTo>
                    <a:pt x="2603534" y="159300"/>
                  </a:moveTo>
                  <a:lnTo>
                    <a:pt x="0" y="159300"/>
                  </a:lnTo>
                  <a:lnTo>
                    <a:pt x="0" y="163233"/>
                  </a:lnTo>
                  <a:lnTo>
                    <a:pt x="2603534" y="163233"/>
                  </a:lnTo>
                  <a:lnTo>
                    <a:pt x="2603534" y="159300"/>
                  </a:lnTo>
                  <a:close/>
                  <a:moveTo>
                    <a:pt x="2603534" y="319091"/>
                  </a:moveTo>
                  <a:lnTo>
                    <a:pt x="0" y="319091"/>
                  </a:lnTo>
                  <a:lnTo>
                    <a:pt x="0" y="323025"/>
                  </a:lnTo>
                  <a:lnTo>
                    <a:pt x="2603534" y="323025"/>
                  </a:lnTo>
                  <a:lnTo>
                    <a:pt x="2603534" y="319091"/>
                  </a:lnTo>
                  <a:close/>
                  <a:moveTo>
                    <a:pt x="2603534" y="478391"/>
                  </a:moveTo>
                  <a:lnTo>
                    <a:pt x="0" y="478391"/>
                  </a:lnTo>
                  <a:lnTo>
                    <a:pt x="0" y="482325"/>
                  </a:lnTo>
                  <a:lnTo>
                    <a:pt x="2603534" y="482325"/>
                  </a:lnTo>
                  <a:lnTo>
                    <a:pt x="2603534" y="478391"/>
                  </a:lnTo>
                  <a:close/>
                  <a:moveTo>
                    <a:pt x="2603534" y="637691"/>
                  </a:moveTo>
                  <a:lnTo>
                    <a:pt x="0" y="637691"/>
                  </a:lnTo>
                  <a:lnTo>
                    <a:pt x="0" y="641624"/>
                  </a:lnTo>
                  <a:lnTo>
                    <a:pt x="2603534" y="641624"/>
                  </a:lnTo>
                  <a:lnTo>
                    <a:pt x="2603534" y="637691"/>
                  </a:lnTo>
                  <a:close/>
                  <a:moveTo>
                    <a:pt x="2603534" y="797482"/>
                  </a:moveTo>
                  <a:lnTo>
                    <a:pt x="0" y="797482"/>
                  </a:lnTo>
                  <a:lnTo>
                    <a:pt x="0" y="801416"/>
                  </a:lnTo>
                  <a:lnTo>
                    <a:pt x="2603534" y="801416"/>
                  </a:lnTo>
                  <a:lnTo>
                    <a:pt x="2603534" y="797482"/>
                  </a:lnTo>
                  <a:close/>
                  <a:moveTo>
                    <a:pt x="2603534" y="956782"/>
                  </a:moveTo>
                  <a:lnTo>
                    <a:pt x="0" y="956782"/>
                  </a:lnTo>
                  <a:lnTo>
                    <a:pt x="0" y="960716"/>
                  </a:lnTo>
                  <a:lnTo>
                    <a:pt x="2603534" y="960716"/>
                  </a:lnTo>
                  <a:lnTo>
                    <a:pt x="2603534" y="956782"/>
                  </a:lnTo>
                  <a:close/>
                  <a:moveTo>
                    <a:pt x="2603534" y="1116574"/>
                  </a:moveTo>
                  <a:lnTo>
                    <a:pt x="0" y="1116574"/>
                  </a:lnTo>
                  <a:lnTo>
                    <a:pt x="0" y="1120507"/>
                  </a:lnTo>
                  <a:lnTo>
                    <a:pt x="2603534" y="1120507"/>
                  </a:lnTo>
                  <a:lnTo>
                    <a:pt x="2603534" y="1116574"/>
                  </a:lnTo>
                  <a:close/>
                </a:path>
              </a:pathLst>
            </a:custGeom>
            <a:solidFill>
              <a:srgbClr val="F46E16">
                <a:alpha val="49804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541935" y="1669947"/>
            <a:ext cx="2216707" cy="526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4"/>
              </a:lnSpc>
            </a:pPr>
            <a:r>
              <a:rPr lang="en-US" sz="3200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41934" y="3682081"/>
            <a:ext cx="2216707" cy="526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4"/>
              </a:lnSpc>
            </a:pPr>
            <a:r>
              <a:rPr lang="en-US" sz="3200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41934" y="4709115"/>
            <a:ext cx="2216707" cy="526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4"/>
              </a:lnSpc>
            </a:pPr>
            <a:r>
              <a:rPr lang="en-US" sz="3200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207365" y="354071"/>
            <a:ext cx="5477179" cy="897890"/>
            <a:chOff x="0" y="0"/>
            <a:chExt cx="5351988" cy="11929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351988" cy="1192940"/>
            </a:xfrm>
            <a:custGeom>
              <a:avLst/>
              <a:gdLst/>
              <a:ahLst/>
              <a:cxnLst/>
              <a:rect l="l" t="t" r="r" b="b"/>
              <a:pathLst>
                <a:path w="5351988" h="1192940">
                  <a:moveTo>
                    <a:pt x="5227528" y="1192940"/>
                  </a:moveTo>
                  <a:lnTo>
                    <a:pt x="124460" y="1192940"/>
                  </a:lnTo>
                  <a:cubicBezTo>
                    <a:pt x="55880" y="1192940"/>
                    <a:pt x="0" y="1137060"/>
                    <a:pt x="0" y="10684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27528" y="0"/>
                  </a:lnTo>
                  <a:cubicBezTo>
                    <a:pt x="5296108" y="0"/>
                    <a:pt x="5351988" y="55880"/>
                    <a:pt x="5351988" y="124460"/>
                  </a:cubicBezTo>
                  <a:lnTo>
                    <a:pt x="5351988" y="1068480"/>
                  </a:lnTo>
                  <a:cubicBezTo>
                    <a:pt x="5351988" y="1137060"/>
                    <a:pt x="5296108" y="1192940"/>
                    <a:pt x="5227528" y="1192940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171390" y="625689"/>
            <a:ext cx="5477179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4"/>
              </a:lnSpc>
              <a:spcBef>
                <a:spcPct val="0"/>
              </a:spcBef>
            </a:pPr>
            <a:r>
              <a:rPr lang="en-US" sz="3734" b="1" dirty="0">
                <a:solidFill>
                  <a:srgbClr val="FFFFFF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833" b="43085"/>
          <a:stretch>
            <a:fillRect/>
          </a:stretch>
        </p:blipFill>
        <p:spPr>
          <a:xfrm>
            <a:off x="0" y="5334632"/>
            <a:ext cx="2374559" cy="152336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079773" y="1622651"/>
            <a:ext cx="7208612" cy="1921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duy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 </a:t>
            </a:r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cung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079773" y="3588656"/>
            <a:ext cx="7731569" cy="592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5000"/>
              </a:lnSpc>
              <a:spcBef>
                <a:spcPts val="400"/>
              </a:spcBef>
              <a:spcAft>
                <a:spcPts val="400"/>
              </a:spcAft>
            </a:pP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079773" y="4592804"/>
            <a:ext cx="7208612" cy="592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5000"/>
              </a:lnSpc>
              <a:spcBef>
                <a:spcPts val="400"/>
              </a:spcBef>
              <a:spcAft>
                <a:spcPts val="400"/>
              </a:spcAft>
            </a:pP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48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9152">
            <a:off x="10824330" y="2690525"/>
            <a:ext cx="1583189" cy="99021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0313655" y="1"/>
            <a:ext cx="2385091" cy="228968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517088" y="-113476"/>
            <a:ext cx="854841" cy="79927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38174" y="1799839"/>
            <a:ext cx="1498211" cy="118920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156494">
            <a:off x="-81779" y="254327"/>
            <a:ext cx="1535157" cy="50241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605585">
            <a:off x="1881586" y="-82750"/>
            <a:ext cx="412072" cy="69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6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0B775F-DC83-4612-97C8-898339139984}"/>
              </a:ext>
            </a:extLst>
          </p:cNvPr>
          <p:cNvSpPr txBox="1"/>
          <p:nvPr/>
        </p:nvSpPr>
        <p:spPr>
          <a:xfrm>
            <a:off x="4328563" y="379455"/>
            <a:ext cx="3403496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CB3B22-D96B-46F3-9FC7-21BFAA22E193}"/>
              </a:ext>
            </a:extLst>
          </p:cNvPr>
          <p:cNvSpPr txBox="1"/>
          <p:nvPr/>
        </p:nvSpPr>
        <p:spPr>
          <a:xfrm>
            <a:off x="742236" y="1166842"/>
            <a:ext cx="10761279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1A, 1B: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2A, 2B: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3A, 3B: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4A, 4B: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10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DDCBB1-9D2D-4221-B090-507A47EC6048}"/>
              </a:ext>
            </a:extLst>
          </p:cNvPr>
          <p:cNvSpPr txBox="1"/>
          <p:nvPr/>
        </p:nvSpPr>
        <p:spPr>
          <a:xfrm>
            <a:off x="1778467" y="486719"/>
            <a:ext cx="8472880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1D2C8-8A94-4692-8F0E-CA62D7E51612}"/>
              </a:ext>
            </a:extLst>
          </p:cNvPr>
          <p:cNvSpPr txBox="1"/>
          <p:nvPr/>
        </p:nvSpPr>
        <p:spPr>
          <a:xfrm>
            <a:off x="1510017" y="5000619"/>
            <a:ext cx="940994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5C47FB-D0B9-441C-89EA-02AFEB81C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059" y="1519160"/>
            <a:ext cx="3560642" cy="3481459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32CE47E-49D3-443A-A9DA-8CA4902519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135086"/>
              </p:ext>
            </p:extLst>
          </p:nvPr>
        </p:nvGraphicFramePr>
        <p:xfrm>
          <a:off x="8537065" y="5076120"/>
          <a:ext cx="1318245" cy="507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4" imgW="989795" imgH="380569" progId="Equation.DSMT4">
                  <p:embed/>
                </p:oleObj>
              </mc:Choice>
              <mc:Fallback>
                <p:oleObj name="Equation" r:id="rId4" imgW="989795" imgH="3805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37065" y="5076120"/>
                        <a:ext cx="1318245" cy="507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9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7107" y="2181138"/>
            <a:ext cx="6576875" cy="1912690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334" b="1" spc="48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334" b="1" spc="48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47 §6 </a:t>
            </a:r>
            <a:r>
              <a:rPr lang="en-US" sz="5334" b="1" spc="48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5334" b="1" spc="48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4" b="1" spc="48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5334" b="1" spc="48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4" b="1" spc="48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5334" b="1" spc="48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273455" y="2010776"/>
            <a:ext cx="2588904" cy="283644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032912" y="2736828"/>
            <a:ext cx="3101981" cy="1551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84"/>
              </a:lnSpc>
              <a:spcBef>
                <a:spcPct val="0"/>
              </a:spcBef>
            </a:pPr>
            <a:r>
              <a:rPr lang="en-US" sz="12084" dirty="0">
                <a:solidFill>
                  <a:srgbClr val="F46E16"/>
                </a:solidFill>
                <a:latin typeface="Arial" panose="020B0604020202020204" pitchFamily="34" charset="0"/>
              </a:rPr>
              <a:t>III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63388">
            <a:off x="676869" y="5554946"/>
            <a:ext cx="1305543" cy="4272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09046" y="531759"/>
            <a:ext cx="731820" cy="6842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05585">
            <a:off x="10511461" y="1667116"/>
            <a:ext cx="504249" cy="8510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71671" y="450935"/>
            <a:ext cx="1927751" cy="15301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763585" y="5510598"/>
            <a:ext cx="742615" cy="66160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183025">
            <a:off x="5439303" y="5732669"/>
            <a:ext cx="1313395" cy="1498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2">
            <a:extLst>
              <a:ext uri="{FF2B5EF4-FFF2-40B4-BE49-F238E27FC236}">
                <a16:creationId xmlns:a16="http://schemas.microsoft.com/office/drawing/2014/main" id="{C3339176-E349-46FD-A400-082A8E952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61" y="600423"/>
            <a:ext cx="642596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CD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kumimoji="0" lang="en-US" altLang="en-US" sz="3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</a:t>
            </a:r>
            <a:r>
              <a:rPr kumimoji="0" lang="en-US" altLang="en-US" sz="3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</a:t>
            </a:r>
            <a:r>
              <a:rPr kumimoji="0" lang="en-US" altLang="en-US" sz="3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8131B5D-1186-4E44-A4A3-918A7DE73A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555098"/>
              </p:ext>
            </p:extLst>
          </p:nvPr>
        </p:nvGraphicFramePr>
        <p:xfrm>
          <a:off x="3172265" y="2040186"/>
          <a:ext cx="4302324" cy="57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3" imgW="2933640" imgH="393480" progId="Equation.DSMT4">
                  <p:embed/>
                </p:oleObj>
              </mc:Choice>
              <mc:Fallback>
                <p:oleObj name="Equation" r:id="rId3" imgW="293364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2265" y="2040186"/>
                        <a:ext cx="4302324" cy="572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3">
            <a:extLst>
              <a:ext uri="{FF2B5EF4-FFF2-40B4-BE49-F238E27FC236}">
                <a16:creationId xmlns:a16="http://schemas.microsoft.com/office/drawing/2014/main" id="{0BD7C55E-57F5-4618-89D6-1F1907149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841" y="2854056"/>
            <a:ext cx="593940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kumimoji="0" lang="en-US" altLang="en-US" sz="3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</a:t>
            </a:r>
            <a:r>
              <a:rPr kumimoji="0" lang="en-US" altLang="en-US" sz="3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</a:t>
            </a:r>
            <a:r>
              <a:rPr kumimoji="0" lang="en-US" altLang="en-US" sz="3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CD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877AE6-FCC3-458F-9F10-0866654B0D34}"/>
              </a:ext>
            </a:extLst>
          </p:cNvPr>
          <p:cNvSpPr txBox="1"/>
          <p:nvPr/>
        </p:nvSpPr>
        <p:spPr>
          <a:xfrm>
            <a:off x="2040332" y="781066"/>
            <a:ext cx="572593" cy="58477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</a:p>
        </p:txBody>
      </p:sp>
    </p:spTree>
    <p:extLst>
      <p:ext uri="{BB962C8B-B14F-4D97-AF65-F5344CB8AC3E}">
        <p14:creationId xmlns:p14="http://schemas.microsoft.com/office/powerpoint/2010/main" val="366349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>
            <a:extLst>
              <a:ext uri="{FF2B5EF4-FFF2-40B4-BE49-F238E27FC236}">
                <a16:creationId xmlns:a16="http://schemas.microsoft.com/office/drawing/2014/main" id="{64DD84AA-13E3-4CF6-8C69-4DEC1C66E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879" y="718345"/>
            <a:ext cx="464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151" name="Picture 10">
            <a:extLst>
              <a:ext uri="{FF2B5EF4-FFF2-40B4-BE49-F238E27FC236}">
                <a16:creationId xmlns:a16="http://schemas.microsoft.com/office/drawing/2014/main" id="{30565E7B-1358-42D0-B903-419F654D3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093" y="-43223"/>
            <a:ext cx="3351270" cy="408182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</p:pic>
      <p:sp>
        <p:nvSpPr>
          <p:cNvPr id="14347" name="Text Box 11">
            <a:extLst>
              <a:ext uri="{FF2B5EF4-FFF2-40B4-BE49-F238E27FC236}">
                <a16:creationId xmlns:a16="http://schemas.microsoft.com/office/drawing/2014/main" id="{5573FE10-9B40-4EF8-A240-99C49F419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979" y="1355523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4351" name="Group 15">
            <a:extLst>
              <a:ext uri="{FF2B5EF4-FFF2-40B4-BE49-F238E27FC236}">
                <a16:creationId xmlns:a16="http://schemas.microsoft.com/office/drawing/2014/main" id="{A595F3BF-E228-45A0-B049-B1A083185BF0}"/>
              </a:ext>
            </a:extLst>
          </p:cNvPr>
          <p:cNvGrpSpPr>
            <a:grpSpLocks/>
          </p:cNvGrpSpPr>
          <p:nvPr/>
        </p:nvGrpSpPr>
        <p:grpSpPr bwMode="auto">
          <a:xfrm>
            <a:off x="1757363" y="2033588"/>
            <a:ext cx="9144000" cy="4430713"/>
            <a:chOff x="147" y="1281"/>
            <a:chExt cx="5760" cy="2791"/>
          </a:xfrm>
        </p:grpSpPr>
        <p:sp>
          <p:nvSpPr>
            <p:cNvPr id="6156" name="Text Box 12">
              <a:extLst>
                <a:ext uri="{FF2B5EF4-FFF2-40B4-BE49-F238E27FC236}">
                  <a16:creationId xmlns:a16="http://schemas.microsoft.com/office/drawing/2014/main" id="{9985E485-6247-4BC3-B0D4-6B8928AF3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" y="1281"/>
              <a:ext cx="2857" cy="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just"/>
              <a:r>
                <a:rPr lang="vi-VN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Xét một nửa mặt phẳng có bờ là đường thẳng AB. Giả sử M là điểm</a:t>
              </a:r>
              <a:r>
                <a: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</a:t>
              </a:r>
              <a:r>
                <a:rPr lang="vi-VN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hỏa mãn</a:t>
              </a:r>
              <a:r>
                <a: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r>
                <a:rPr lang="vi-VN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 nằm trong nửa  mặt phẳng  đang xét. Trong nửa mặt phẳng AB không chứa M, kẻ tiếp tuyến Ax của           </a:t>
              </a:r>
            </a:p>
          </p:txBody>
        </p:sp>
        <p:sp>
          <p:nvSpPr>
            <p:cNvPr id="6157" name="Text Box 13">
              <a:extLst>
                <a:ext uri="{FF2B5EF4-FFF2-40B4-BE49-F238E27FC236}">
                  <a16:creationId xmlns:a16="http://schemas.microsoft.com/office/drawing/2014/main" id="{B6B367D1-CD11-49F2-8CD9-93B76F3D98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" y="2618"/>
              <a:ext cx="5760" cy="1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just"/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vi-V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ường tròn đi qua ba điểm A, M, B thì góc tạo bởi Ax và AB bằng </a:t>
              </a:r>
              <a:r>
                <a:rPr lang="vi-V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Euclid Symbol" panose="05050102010706020507" pitchFamily="18" charset="2"/>
                </a:rPr>
                <a:t>, do đó tia Ax cố định. Tâm O phải nằm trên đường thẳng Ay vuông góc với Ax tại A. Mặt khác, O phải nằm trên đường trung trực d của đoạn thẳng AB. Từ đó giao điểm O của d và Ay là điểm cố định, không phụ thuộc M (vì 0</a:t>
              </a:r>
              <a:r>
                <a:rPr lang="vi-VN" alt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Euclid Symbol" panose="05050102010706020507" pitchFamily="18" charset="2"/>
                </a:rPr>
                <a:t>0</a:t>
              </a:r>
              <a:r>
                <a:rPr lang="vi-V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Euclid Symbol" panose="05050102010706020507" pitchFamily="18" charset="2"/>
                </a:rPr>
                <a:t> &lt;  &lt; 180</a:t>
              </a:r>
              <a:r>
                <a:rPr lang="vi-VN" alt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Euclid Symbol" panose="05050102010706020507" pitchFamily="18" charset="2"/>
                </a:rPr>
                <a:t>0</a:t>
              </a:r>
              <a:r>
                <a:rPr lang="vi-V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Euclid Symbol" panose="05050102010706020507" pitchFamily="18" charset="2"/>
                </a:rPr>
                <a:t> nên Ay không vuông góc với AB và do đó Ay luôn cắt d tại đúng một điểm). Vậy M thuộc cung tròn AmB cố định</a:t>
              </a:r>
            </a:p>
          </p:txBody>
        </p:sp>
      </p:grpSp>
      <p:sp>
        <p:nvSpPr>
          <p:cNvPr id="6154" name="Line 16">
            <a:extLst>
              <a:ext uri="{FF2B5EF4-FFF2-40B4-BE49-F238E27FC236}">
                <a16:creationId xmlns:a16="http://schemas.microsoft.com/office/drawing/2014/main" id="{6B144FA8-3A1C-4F8A-817E-E50DE3EEC9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76600"/>
            <a:ext cx="76200" cy="15240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7">
            <a:extLst>
              <a:ext uri="{FF2B5EF4-FFF2-40B4-BE49-F238E27FC236}">
                <a16:creationId xmlns:a16="http://schemas.microsoft.com/office/drawing/2014/main" id="{5658242E-6EDD-4AC4-BBEC-9A13D5FDAC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48800" y="3276600"/>
            <a:ext cx="76200" cy="15240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DD575F5-174E-4DF7-8D5D-164CD45984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689267"/>
              </p:ext>
            </p:extLst>
          </p:nvPr>
        </p:nvGraphicFramePr>
        <p:xfrm>
          <a:off x="3225917" y="2762817"/>
          <a:ext cx="857075" cy="2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4" imgW="1765080" imgH="545760" progId="Equation.DSMT4">
                  <p:embed/>
                </p:oleObj>
              </mc:Choice>
              <mc:Fallback>
                <p:oleObj name="Equation" r:id="rId4" imgW="176508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25917" y="2762817"/>
                        <a:ext cx="857075" cy="2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7">
            <a:extLst>
              <a:ext uri="{FF2B5EF4-FFF2-40B4-BE49-F238E27FC236}">
                <a16:creationId xmlns:a16="http://schemas.microsoft.com/office/drawing/2014/main" id="{E590E866-8BBC-49EE-B18E-E4754CEC5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411" y="779172"/>
            <a:ext cx="464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174" name="Text Box 8">
            <a:extLst>
              <a:ext uri="{FF2B5EF4-FFF2-40B4-BE49-F238E27FC236}">
                <a16:creationId xmlns:a16="http://schemas.microsoft.com/office/drawing/2014/main" id="{56A10634-3A15-4E2C-AE8D-FC5AACDB5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344" y="1344468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vi-VN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Phần đảo:</a:t>
            </a:r>
          </a:p>
        </p:txBody>
      </p:sp>
      <p:pic>
        <p:nvPicPr>
          <p:cNvPr id="7175" name="Picture 9">
            <a:extLst>
              <a:ext uri="{FF2B5EF4-FFF2-40B4-BE49-F238E27FC236}">
                <a16:creationId xmlns:a16="http://schemas.microsoft.com/office/drawing/2014/main" id="{B03186ED-1E5B-4142-B2AA-A349B72DD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1066800"/>
            <a:ext cx="2752725" cy="33528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</p:pic>
      <p:sp>
        <p:nvSpPr>
          <p:cNvPr id="7176" name="Text Box 10">
            <a:extLst>
              <a:ext uri="{FF2B5EF4-FFF2-40B4-BE49-F238E27FC236}">
                <a16:creationId xmlns:a16="http://schemas.microsoft.com/office/drawing/2014/main" id="{A7742D1F-5DB7-4CF6-AEEA-88EB582AC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1090613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M’</a:t>
            </a:r>
          </a:p>
        </p:txBody>
      </p:sp>
      <p:sp>
        <p:nvSpPr>
          <p:cNvPr id="7177" name="Text Box 12">
            <a:extLst>
              <a:ext uri="{FF2B5EF4-FFF2-40B4-BE49-F238E27FC236}">
                <a16:creationId xmlns:a16="http://schemas.microsoft.com/office/drawing/2014/main" id="{C226C3A2-D198-4EFA-8C01-577C5449E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3657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grpSp>
        <p:nvGrpSpPr>
          <p:cNvPr id="7178" name="Group 23">
            <a:extLst>
              <a:ext uri="{FF2B5EF4-FFF2-40B4-BE49-F238E27FC236}">
                <a16:creationId xmlns:a16="http://schemas.microsoft.com/office/drawing/2014/main" id="{72D4D1BC-9350-4A37-8DFC-798FF9958D66}"/>
              </a:ext>
            </a:extLst>
          </p:cNvPr>
          <p:cNvGrpSpPr>
            <a:grpSpLocks/>
          </p:cNvGrpSpPr>
          <p:nvPr/>
        </p:nvGrpSpPr>
        <p:grpSpPr bwMode="auto">
          <a:xfrm>
            <a:off x="1393956" y="1935958"/>
            <a:ext cx="7319963" cy="3195638"/>
            <a:chOff x="128" y="1265"/>
            <a:chExt cx="4611" cy="2013"/>
          </a:xfrm>
        </p:grpSpPr>
        <p:sp>
          <p:nvSpPr>
            <p:cNvPr id="7187" name="Text Box 11">
              <a:extLst>
                <a:ext uri="{FF2B5EF4-FFF2-40B4-BE49-F238E27FC236}">
                  <a16:creationId xmlns:a16="http://schemas.microsoft.com/office/drawing/2014/main" id="{CE6D9BFF-BF73-4C4D-AECE-86E74D2A5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" y="1265"/>
              <a:ext cx="3696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r>
                <a:rPr lang="vi-V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 M’ là một điểm thuộc cung AmB. Vì                 là góc nội tiếp,            là góc tạo bởi tia tiếp tuyến và dây cung, cùng chắn cung AnB, nên </a:t>
              </a:r>
            </a:p>
            <a:p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8" name="Text Box 13">
              <a:extLst>
                <a:ext uri="{FF2B5EF4-FFF2-40B4-BE49-F238E27FC236}">
                  <a16:creationId xmlns:a16="http://schemas.microsoft.com/office/drawing/2014/main" id="{2949F3CD-6354-48E5-90E3-FDD883AACD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" y="2289"/>
              <a:ext cx="4611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just"/>
              <a:r>
                <a:rPr lang="vi-V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Tương tự, trên nửa mặt phẳng đối của nửa mặt</a:t>
              </a: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phẳng bờ đang xét, ta có cung Am’B đối </a:t>
              </a: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xứng với cung AmB qua AB cũng có tính chất</a:t>
              </a:r>
              <a:endPara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 </a:t>
              </a:r>
            </a:p>
          </p:txBody>
        </p:sp>
        <p:graphicFrame>
          <p:nvGraphicFramePr>
            <p:cNvPr id="7189" name="Object 14">
              <a:extLst>
                <a:ext uri="{FF2B5EF4-FFF2-40B4-BE49-F238E27FC236}">
                  <a16:creationId xmlns:a16="http://schemas.microsoft.com/office/drawing/2014/main" id="{695163FD-22E3-45CE-A1CB-092CEAF9E6D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0698925"/>
                </p:ext>
              </p:extLst>
            </p:nvPr>
          </p:nvGraphicFramePr>
          <p:xfrm>
            <a:off x="3357" y="1293"/>
            <a:ext cx="480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8" name="Equation" r:id="rId4" imgW="507960" imgH="241200" progId="Equation.DSMT4">
                    <p:embed/>
                  </p:oleObj>
                </mc:Choice>
                <mc:Fallback>
                  <p:oleObj name="Equation" r:id="rId4" imgW="507960" imgH="241200" progId="Equation.DSMT4">
                    <p:embed/>
                    <p:pic>
                      <p:nvPicPr>
                        <p:cNvPr id="7189" name="Object 14">
                          <a:extLst>
                            <a:ext uri="{FF2B5EF4-FFF2-40B4-BE49-F238E27FC236}">
                              <a16:creationId xmlns:a16="http://schemas.microsoft.com/office/drawing/2014/main" id="{695163FD-22E3-45CE-A1CB-092CEAF9E6D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7" y="1293"/>
                          <a:ext cx="480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90" name="Object 15">
              <a:extLst>
                <a:ext uri="{FF2B5EF4-FFF2-40B4-BE49-F238E27FC236}">
                  <a16:creationId xmlns:a16="http://schemas.microsoft.com/office/drawing/2014/main" id="{35523CFA-BD11-45F4-B72C-326B757832D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833917"/>
                </p:ext>
              </p:extLst>
            </p:nvPr>
          </p:nvGraphicFramePr>
          <p:xfrm>
            <a:off x="1433" y="1578"/>
            <a:ext cx="360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9" name="Equation" r:id="rId6" imgW="380880" imgH="241200" progId="Equation.DSMT4">
                    <p:embed/>
                  </p:oleObj>
                </mc:Choice>
                <mc:Fallback>
                  <p:oleObj name="Equation" r:id="rId6" imgW="380880" imgH="241200" progId="Equation.DSMT4">
                    <p:embed/>
                    <p:pic>
                      <p:nvPicPr>
                        <p:cNvPr id="7190" name="Object 15">
                          <a:extLst>
                            <a:ext uri="{FF2B5EF4-FFF2-40B4-BE49-F238E27FC236}">
                              <a16:creationId xmlns:a16="http://schemas.microsoft.com/office/drawing/2014/main" id="{35523CFA-BD11-45F4-B72C-326B757832D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3" y="1578"/>
                          <a:ext cx="360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91" name="Object 16">
              <a:extLst>
                <a:ext uri="{FF2B5EF4-FFF2-40B4-BE49-F238E27FC236}">
                  <a16:creationId xmlns:a16="http://schemas.microsoft.com/office/drawing/2014/main" id="{6FA9FD4C-E52C-424A-8476-1237AA0DA50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5140585"/>
                </p:ext>
              </p:extLst>
            </p:nvPr>
          </p:nvGraphicFramePr>
          <p:xfrm>
            <a:off x="207" y="2017"/>
            <a:ext cx="1296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0" name="Equation" r:id="rId8" imgW="1307880" imgH="253800" progId="Equation.DSMT4">
                    <p:embed/>
                  </p:oleObj>
                </mc:Choice>
                <mc:Fallback>
                  <p:oleObj name="Equation" r:id="rId8" imgW="1307880" imgH="253800" progId="Equation.DSMT4">
                    <p:embed/>
                    <p:pic>
                      <p:nvPicPr>
                        <p:cNvPr id="7191" name="Object 16">
                          <a:extLst>
                            <a:ext uri="{FF2B5EF4-FFF2-40B4-BE49-F238E27FC236}">
                              <a16:creationId xmlns:a16="http://schemas.microsoft.com/office/drawing/2014/main" id="{6FA9FD4C-E52C-424A-8476-1237AA0DA50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" y="2017"/>
                          <a:ext cx="1296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92" name="Object 17">
              <a:extLst>
                <a:ext uri="{FF2B5EF4-FFF2-40B4-BE49-F238E27FC236}">
                  <a16:creationId xmlns:a16="http://schemas.microsoft.com/office/drawing/2014/main" id="{4E574262-9C30-4F1A-B748-C7A1971B036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5448749"/>
                </p:ext>
              </p:extLst>
            </p:nvPr>
          </p:nvGraphicFramePr>
          <p:xfrm>
            <a:off x="549" y="2962"/>
            <a:ext cx="432" cy="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1" name="Equation" r:id="rId10" imgW="444240" imgH="241200" progId="Equation.DSMT4">
                    <p:embed/>
                  </p:oleObj>
                </mc:Choice>
                <mc:Fallback>
                  <p:oleObj name="Equation" r:id="rId10" imgW="444240" imgH="241200" progId="Equation.DSMT4">
                    <p:embed/>
                    <p:pic>
                      <p:nvPicPr>
                        <p:cNvPr id="7192" name="Object 17">
                          <a:extLst>
                            <a:ext uri="{FF2B5EF4-FFF2-40B4-BE49-F238E27FC236}">
                              <a16:creationId xmlns:a16="http://schemas.microsoft.com/office/drawing/2014/main" id="{4E574262-9C30-4F1A-B748-C7A1971B036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" y="2962"/>
                          <a:ext cx="432" cy="2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82" name="Group 22">
            <a:extLst>
              <a:ext uri="{FF2B5EF4-FFF2-40B4-BE49-F238E27FC236}">
                <a16:creationId xmlns:a16="http://schemas.microsoft.com/office/drawing/2014/main" id="{F4DB1989-F85A-4F0E-8600-0C2739C61B7C}"/>
              </a:ext>
            </a:extLst>
          </p:cNvPr>
          <p:cNvGrpSpPr>
            <a:grpSpLocks/>
          </p:cNvGrpSpPr>
          <p:nvPr/>
        </p:nvGrpSpPr>
        <p:grpSpPr bwMode="auto">
          <a:xfrm>
            <a:off x="1335233" y="5157787"/>
            <a:ext cx="8972550" cy="1292225"/>
            <a:chOff x="108" y="3309"/>
            <a:chExt cx="5652" cy="814"/>
          </a:xfrm>
        </p:grpSpPr>
        <p:sp>
          <p:nvSpPr>
            <p:cNvPr id="7183" name="Text Box 18">
              <a:extLst>
                <a:ext uri="{FF2B5EF4-FFF2-40B4-BE49-F238E27FC236}">
                  <a16:creationId xmlns:a16="http://schemas.microsoft.com/office/drawing/2014/main" id="{ADF8854D-DFFE-4D9E-8C10-A52E053514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309"/>
              <a:ext cx="1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r>
                <a:rPr lang="en-US" altLang="en-US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c) </a:t>
              </a:r>
              <a:r>
                <a:rPr lang="en-US" altLang="en-US" i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altLang="en-US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i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altLang="en-US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7184" name="Text Box 19">
              <a:extLst>
                <a:ext uri="{FF2B5EF4-FFF2-40B4-BE49-F238E27FC236}">
                  <a16:creationId xmlns:a16="http://schemas.microsoft.com/office/drawing/2014/main" id="{FE83D3EF-A8FF-4C4D-A6B7-78BA88EE75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3348"/>
              <a:ext cx="44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r>
                <a:rPr lang="vi-VN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 đoạn thẳng AB và góc </a:t>
              </a:r>
              <a:r>
                <a:rPr lang="vi-VN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Euclid Symbol" panose="05050102010706020507" pitchFamily="18" charset="2"/>
                </a:rPr>
                <a:t> ( 0</a:t>
              </a:r>
              <a:r>
                <a:rPr lang="vi-VN" altLang="en-US" sz="24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Euclid Symbol" panose="05050102010706020507" pitchFamily="18" charset="2"/>
                </a:rPr>
                <a:t>0</a:t>
              </a:r>
              <a:r>
                <a:rPr lang="vi-VN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Euclid Symbol" panose="05050102010706020507" pitchFamily="18" charset="2"/>
                </a:rPr>
                <a:t> &lt;  &lt; 180</a:t>
              </a:r>
              <a:r>
                <a:rPr lang="vi-VN" altLang="en-US" sz="24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Euclid Symbol" panose="05050102010706020507" pitchFamily="18" charset="2"/>
                </a:rPr>
                <a:t>0</a:t>
              </a:r>
              <a:r>
                <a:rPr lang="vi-VN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Euclid Symbol" panose="05050102010706020507" pitchFamily="18" charset="2"/>
                </a:rPr>
                <a:t>) cho trước</a:t>
              </a:r>
            </a:p>
          </p:txBody>
        </p:sp>
        <p:sp>
          <p:nvSpPr>
            <p:cNvPr id="7185" name="Text Box 20">
              <a:extLst>
                <a:ext uri="{FF2B5EF4-FFF2-40B4-BE49-F238E27FC236}">
                  <a16:creationId xmlns:a16="http://schemas.microsoft.com/office/drawing/2014/main" id="{AF1C79AC-9DA2-49EB-820D-2CDD350ED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" y="3600"/>
              <a:ext cx="556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r>
                <a:rPr lang="vi-VN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thì quỹ tích các điểm M thỏa mãn                   là hai cung chứa góc </a:t>
              </a:r>
              <a:r>
                <a:rPr lang="vi-VN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Euclid Symbol" panose="05050102010706020507" pitchFamily="18" charset="2"/>
                </a:rPr>
                <a:t> dựng trên đoạn AB</a:t>
              </a:r>
            </a:p>
          </p:txBody>
        </p:sp>
        <p:graphicFrame>
          <p:nvGraphicFramePr>
            <p:cNvPr id="7186" name="Object 21">
              <a:extLst>
                <a:ext uri="{FF2B5EF4-FFF2-40B4-BE49-F238E27FC236}">
                  <a16:creationId xmlns:a16="http://schemas.microsoft.com/office/drawing/2014/main" id="{4B3C237B-AC31-48CC-8FB3-BF11E0005AE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0990062"/>
                </p:ext>
              </p:extLst>
            </p:nvPr>
          </p:nvGraphicFramePr>
          <p:xfrm>
            <a:off x="2898" y="3585"/>
            <a:ext cx="720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2" name="Equation" r:id="rId12" imgW="736560" imgH="253800" progId="Equation.DSMT4">
                    <p:embed/>
                  </p:oleObj>
                </mc:Choice>
                <mc:Fallback>
                  <p:oleObj name="Equation" r:id="rId12" imgW="736560" imgH="253800" progId="Equation.DSMT4">
                    <p:embed/>
                    <p:pic>
                      <p:nvPicPr>
                        <p:cNvPr id="7186" name="Object 21">
                          <a:extLst>
                            <a:ext uri="{FF2B5EF4-FFF2-40B4-BE49-F238E27FC236}">
                              <a16:creationId xmlns:a16="http://schemas.microsoft.com/office/drawing/2014/main" id="{4B3C237B-AC31-48CC-8FB3-BF11E0005AE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8" y="3585"/>
                          <a:ext cx="720" cy="2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80" name="Line 24">
            <a:extLst>
              <a:ext uri="{FF2B5EF4-FFF2-40B4-BE49-F238E27FC236}">
                <a16:creationId xmlns:a16="http://schemas.microsoft.com/office/drawing/2014/main" id="{9C6DEDE5-B92A-4239-BC7F-90E4E34013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3276600"/>
            <a:ext cx="76200" cy="15240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Line 25">
            <a:extLst>
              <a:ext uri="{FF2B5EF4-FFF2-40B4-BE49-F238E27FC236}">
                <a16:creationId xmlns:a16="http://schemas.microsoft.com/office/drawing/2014/main" id="{021E0315-3CB4-4373-9E03-96101C84CB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72600" y="3276600"/>
            <a:ext cx="76200" cy="15240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82" name="Picture 26" descr="j0442134">
            <a:hlinkClick r:id="rId14" action="ppaction://hlinkfile"/>
            <a:extLst>
              <a:ext uri="{FF2B5EF4-FFF2-40B4-BE49-F238E27FC236}">
                <a16:creationId xmlns:a16="http://schemas.microsoft.com/office/drawing/2014/main" id="{1E07C1C5-5FE3-4ADC-9202-E9557C8BE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096001"/>
            <a:ext cx="5334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4B0867-A358-42C0-A358-399C3AACB48E}"/>
              </a:ext>
            </a:extLst>
          </p:cNvPr>
          <p:cNvSpPr txBox="1"/>
          <p:nvPr/>
        </p:nvSpPr>
        <p:spPr>
          <a:xfrm>
            <a:off x="1693833" y="973123"/>
            <a:ext cx="5666359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8896A8A-D3A6-4634-B181-5ECCE3C1EA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523877"/>
              </p:ext>
            </p:extLst>
          </p:nvPr>
        </p:nvGraphicFramePr>
        <p:xfrm>
          <a:off x="2885381" y="1997678"/>
          <a:ext cx="1641631" cy="443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3" imgW="939600" imgH="253800" progId="Equation.DSMT4">
                  <p:embed/>
                </p:oleObj>
              </mc:Choice>
              <mc:Fallback>
                <p:oleObj name="Equation" r:id="rId3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5381" y="1997678"/>
                        <a:ext cx="1641631" cy="443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1572284-A6C3-4FC1-BD32-7918B1638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480" y="430244"/>
            <a:ext cx="3163824" cy="31348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8C2622-7FF5-4CC1-BB7B-DB1B9C7B9CB1}"/>
              </a:ext>
            </a:extLst>
          </p:cNvPr>
          <p:cNvSpPr txBox="1"/>
          <p:nvPr/>
        </p:nvSpPr>
        <p:spPr>
          <a:xfrm>
            <a:off x="1693833" y="3244334"/>
            <a:ext cx="1451038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A16AC6-0822-4B24-A175-D4C00F67B25B}"/>
              </a:ext>
            </a:extLst>
          </p:cNvPr>
          <p:cNvSpPr txBox="1"/>
          <p:nvPr/>
        </p:nvSpPr>
        <p:spPr>
          <a:xfrm>
            <a:off x="1693833" y="4034684"/>
            <a:ext cx="563167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EFGH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EFGH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DA0C0F-340D-4CCB-A72B-29AC6995CA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3468" y="3328124"/>
            <a:ext cx="2926080" cy="319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6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8C2622-7FF5-4CC1-BB7B-DB1B9C7B9CB1}"/>
              </a:ext>
            </a:extLst>
          </p:cNvPr>
          <p:cNvSpPr txBox="1"/>
          <p:nvPr/>
        </p:nvSpPr>
        <p:spPr>
          <a:xfrm>
            <a:off x="1886780" y="601802"/>
            <a:ext cx="1451038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A16AC6-0822-4B24-A175-D4C00F67B25B}"/>
              </a:ext>
            </a:extLst>
          </p:cNvPr>
          <p:cNvSpPr txBox="1"/>
          <p:nvPr/>
        </p:nvSpPr>
        <p:spPr>
          <a:xfrm>
            <a:off x="1786112" y="1400540"/>
            <a:ext cx="5717719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MNOP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MNOP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07C7B5-0EB5-4F5C-BAF6-A6C397417660}"/>
              </a:ext>
            </a:extLst>
          </p:cNvPr>
          <p:cNvSpPr txBox="1"/>
          <p:nvPr/>
        </p:nvSpPr>
        <p:spPr>
          <a:xfrm>
            <a:off x="1786112" y="3167390"/>
            <a:ext cx="1451038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2C6F2D-1298-488C-B531-6C273AC929B5}"/>
              </a:ext>
            </a:extLst>
          </p:cNvPr>
          <p:cNvSpPr txBox="1"/>
          <p:nvPr/>
        </p:nvSpPr>
        <p:spPr>
          <a:xfrm>
            <a:off x="1786113" y="4018990"/>
            <a:ext cx="5511996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C9D6E4-4B26-4305-A1BD-4D2D4E4FF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001" y="3690610"/>
            <a:ext cx="3125724" cy="27066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026298-0C8E-4C32-BD87-B19E1AEDB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501" y="179832"/>
            <a:ext cx="2744724" cy="324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213</TotalTime>
  <Words>651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Century Gothic</vt:lpstr>
      <vt:lpstr>Euclid Symbol</vt:lpstr>
      <vt:lpstr>Times New Roman</vt:lpstr>
      <vt:lpstr>Wingdings 3</vt:lpstr>
      <vt:lpstr>Wisp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67</cp:revision>
  <dcterms:created xsi:type="dcterms:W3CDTF">2023-03-01T00:16:45Z</dcterms:created>
  <dcterms:modified xsi:type="dcterms:W3CDTF">2023-03-02T22:12:43Z</dcterms:modified>
</cp:coreProperties>
</file>