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9" r:id="rId1"/>
    <p:sldMasterId id="2147483796" r:id="rId2"/>
    <p:sldMasterId id="2147483798" r:id="rId3"/>
    <p:sldMasterId id="2147483800" r:id="rId4"/>
    <p:sldMasterId id="2147483802" r:id="rId5"/>
    <p:sldMasterId id="2147483804" r:id="rId6"/>
    <p:sldMasterId id="2147483806" r:id="rId7"/>
  </p:sldMasterIdLst>
  <p:notesMasterIdLst>
    <p:notesMasterId r:id="rId47"/>
  </p:notesMasterIdLst>
  <p:handoutMasterIdLst>
    <p:handoutMasterId r:id="rId48"/>
  </p:handoutMasterIdLst>
  <p:sldIdLst>
    <p:sldId id="269" r:id="rId8"/>
    <p:sldId id="455" r:id="rId9"/>
    <p:sldId id="459" r:id="rId10"/>
    <p:sldId id="456" r:id="rId11"/>
    <p:sldId id="417" r:id="rId12"/>
    <p:sldId id="460" r:id="rId13"/>
    <p:sldId id="461" r:id="rId14"/>
    <p:sldId id="462" r:id="rId15"/>
    <p:sldId id="266" r:id="rId16"/>
    <p:sldId id="416" r:id="rId17"/>
    <p:sldId id="273" r:id="rId18"/>
    <p:sldId id="424" r:id="rId19"/>
    <p:sldId id="464" r:id="rId20"/>
    <p:sldId id="361" r:id="rId21"/>
    <p:sldId id="399" r:id="rId22"/>
    <p:sldId id="466" r:id="rId23"/>
    <p:sldId id="402" r:id="rId24"/>
    <p:sldId id="463" r:id="rId25"/>
    <p:sldId id="472" r:id="rId26"/>
    <p:sldId id="473" r:id="rId27"/>
    <p:sldId id="474" r:id="rId28"/>
    <p:sldId id="465" r:id="rId29"/>
    <p:sldId id="434" r:id="rId30"/>
    <p:sldId id="479" r:id="rId31"/>
    <p:sldId id="480" r:id="rId32"/>
    <p:sldId id="481" r:id="rId33"/>
    <p:sldId id="482" r:id="rId34"/>
    <p:sldId id="467" r:id="rId35"/>
    <p:sldId id="468" r:id="rId36"/>
    <p:sldId id="439" r:id="rId37"/>
    <p:sldId id="440" r:id="rId38"/>
    <p:sldId id="441" r:id="rId39"/>
    <p:sldId id="444" r:id="rId40"/>
    <p:sldId id="469" r:id="rId41"/>
    <p:sldId id="475" r:id="rId42"/>
    <p:sldId id="478" r:id="rId43"/>
    <p:sldId id="477" r:id="rId44"/>
    <p:sldId id="470" r:id="rId45"/>
    <p:sldId id="458" r:id="rId46"/>
  </p:sldIdLst>
  <p:sldSz cx="12192000" cy="6858000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  <a:srgbClr val="FF9900"/>
    <a:srgbClr val="000099"/>
    <a:srgbClr val="3333FF"/>
    <a:srgbClr val="FF99FF"/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3" autoAdjust="0"/>
    <p:restoredTop sz="94660"/>
  </p:normalViewPr>
  <p:slideViewPr>
    <p:cSldViewPr>
      <p:cViewPr varScale="1">
        <p:scale>
          <a:sx n="69" d="100"/>
          <a:sy n="69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DBC00-1CE1-4CD3-9983-3D7E956E31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3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fld id="{AF0DBB27-FFFD-463B-9DEC-93B9A91EB6D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164E84-2702-4E03-AF7E-84C9FBADFB8B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01/11/2021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6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844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6D891-5146-47C3-AB2C-161A865CC7A8}" type="datetimeFigureOut">
              <a:rPr lang="vi-VN"/>
              <a:pPr>
                <a:defRPr/>
              </a:pPr>
              <a:t>01/11/2021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42400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71D24ECF-D735-4857-9A06-F33F27D5B1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33751" y="6477000"/>
            <a:ext cx="534246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5D1DF-E94D-4DA0-A50A-8A91245E1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9540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8357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5D1DF-E94D-4DA0-A50A-8A91245E1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3578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9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844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6D891-5146-47C3-AB2C-161A865CC7A8}" type="datetimeFigureOut">
              <a:rPr lang="vi-VN"/>
              <a:pPr>
                <a:defRPr/>
              </a:pPr>
              <a:t>01/11/2021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42400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71D24ECF-D735-4857-9A06-F33F27D5B1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33751" y="6477000"/>
            <a:ext cx="534246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4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844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6D891-5146-47C3-AB2C-161A865CC7A8}" type="datetimeFigureOut">
              <a:rPr lang="vi-VN"/>
              <a:pPr>
                <a:defRPr/>
              </a:pPr>
              <a:t>01/11/2021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42400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71D24ECF-D735-4857-9A06-F33F27D5B1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33751" y="6477000"/>
            <a:ext cx="534246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Võ Nhật Trường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20.wmf"/><Relationship Id="rId4" Type="http://schemas.openxmlformats.org/officeDocument/2006/relationships/hyperlink" Target="../User/My%20Documents/132%20-%20Bong%20dien%20dien%20-%20Phi%20Nhung.mp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440" y="6583274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en-US" altLang="en-US"/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58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 smtClean="0">
                <a:latin typeface="Arial Unicode MS" pitchFamily="34" charset="-128"/>
                <a:cs typeface="Arial" panose="020B0604020202020204" pitchFamily="34" charset="0"/>
              </a:rPr>
              <a:t>PHẦN MỀM TRÌNH CHIẾU</a:t>
            </a:r>
            <a:endParaRPr lang="en-US" sz="2800" b="1" kern="1200" dirty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27-&gt;28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78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5" r:id="rId2"/>
    <p:sldLayoutId id="2147483808" r:id="rId3"/>
    <p:sldLayoutId id="2147483809" r:id="rId4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6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0" y="17526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0" y="27432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7" y="37465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4" y="47371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876426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0320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0"/>
            <a:ext cx="1219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2" y="2484439"/>
            <a:ext cx="687917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5" y="2544763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1" y="3646414"/>
            <a:ext cx="505884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5" y="4821160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5" y="5870495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19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2" y="3576565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19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2" y="4710036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19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2" y="5746670"/>
            <a:ext cx="687917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19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09" y="213363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1" y="3284112"/>
            <a:ext cx="9804291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1" y="441957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1" y="5575220"/>
            <a:ext cx="9804291" cy="113029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09" y="622336"/>
            <a:ext cx="9804291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18" y="984250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10" r:id="rId2"/>
    <p:sldLayoutId id="2147483812" r:id="rId3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 tra bài</a:t>
            </a:r>
          </a:p>
        </p:txBody>
      </p:sp>
      <p:pic>
        <p:nvPicPr>
          <p:cNvPr id="89091" name="Picture 2" descr="icon-bieutuong_31"/>
          <p:cNvPicPr>
            <a:picLocks noChangeAspect="1" noChangeArrowheads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0"/>
            <a:ext cx="233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99060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990600"/>
            <a:ext cx="12573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4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0"/>
            <a:ext cx="12192000" cy="5494338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01/11/2021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1" y="6477000"/>
            <a:ext cx="53424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3" y="6511926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6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58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 smtClean="0">
                <a:latin typeface="Arial Unicode MS" pitchFamily="34" charset="-128"/>
                <a:cs typeface="Arial" panose="020B0604020202020204" pitchFamily="34" charset="0"/>
              </a:rPr>
              <a:t>PHẦN MỀM TRÌNH CHIẾU</a:t>
            </a:r>
            <a:endParaRPr lang="en-US" sz="2800" b="1" kern="1200" dirty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27-&gt;28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4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54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3" r:id="rId2"/>
    <p:sldLayoutId id="214748381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88917" y="6507166"/>
            <a:ext cx="3299883" cy="349251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1016000" y="609600"/>
            <a:ext cx="1016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4165600" y="2819400"/>
            <a:ext cx="4064000" cy="2895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smtClean="0">
              <a:cs typeface="+mn-cs"/>
            </a:endParaRPr>
          </a:p>
        </p:txBody>
      </p:sp>
      <p:pic>
        <p:nvPicPr>
          <p:cNvPr id="4101" name="Picture 4" descr="SO00828_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5" y="4419600"/>
            <a:ext cx="247014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9" y="5335591"/>
            <a:ext cx="145203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7" y="5715000"/>
            <a:ext cx="10900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8" y="4114800"/>
            <a:ext cx="232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9" y="5029206"/>
            <a:ext cx="174201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5" y="5562606"/>
            <a:ext cx="123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31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39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47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8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9</a:t>
                  </a:r>
                </a:p>
              </p:txBody>
            </p:sp>
          </p:grpSp>
          <p:grpSp>
            <p:nvGrpSpPr>
              <p:cNvPr id="40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41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42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43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44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45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46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34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35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36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58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9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 smtClean="0">
                <a:latin typeface="Arial Unicode MS" pitchFamily="34" charset="-128"/>
                <a:cs typeface="Arial" panose="020B0604020202020204" pitchFamily="34" charset="0"/>
              </a:rPr>
              <a:t>PHẦN MỀM TRÌNH CHIẾU</a:t>
            </a:r>
            <a:endParaRPr lang="en-US" sz="2800" b="1" kern="1200" dirty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11049425" y="304800"/>
            <a:ext cx="1072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27-&gt;28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0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B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64"/>
            <a:ext cx="12192000" cy="586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/>
          <p:cNvSpPr>
            <a:spLocks noChangeShapeType="1"/>
          </p:cNvSpPr>
          <p:nvPr/>
        </p:nvSpPr>
        <p:spPr bwMode="auto">
          <a:xfrm>
            <a:off x="5715000" y="1066800"/>
            <a:ext cx="1588" cy="4725988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6187580" y="1090390"/>
            <a:ext cx="5486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GB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1159397" y="939677"/>
            <a:ext cx="4973867" cy="2455862"/>
          </a:xfrm>
          <a:prstGeom prst="cloudCallout">
            <a:avLst>
              <a:gd name="adj1" fmla="val 33109"/>
              <a:gd name="adj2" fmla="val 54825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187580" y="2200869"/>
            <a:ext cx="5486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71" name="Picture 15" descr="lamb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498976"/>
            <a:ext cx="1762125" cy="23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6" descr="lamt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453" y="4246562"/>
            <a:ext cx="17176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7" descr="thuyet tr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46" y="4246562"/>
            <a:ext cx="2432050" cy="257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145385" y="3280822"/>
            <a:ext cx="552904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3200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GIAP_NBK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" y="4246562"/>
            <a:ext cx="3336164" cy="25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1628" y="1489806"/>
            <a:ext cx="442736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6228" y="2124806"/>
            <a:ext cx="442736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1628" y="2688369"/>
            <a:ext cx="4427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 autoUpdateAnimBg="0"/>
      <p:bldP spid="45064" grpId="1" animBg="1" autoUpdateAnimBg="0"/>
      <p:bldP spid="14" grpId="0"/>
      <p:bldP spid="15" grpId="0" autoUpdateAnimBg="0"/>
      <p:bldP spid="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5715000" y="1295400"/>
            <a:ext cx="0" cy="57912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733862" y="2368916"/>
            <a:ext cx="6773235" cy="1639788"/>
          </a:xfrm>
          <a:prstGeom prst="cloudCallout">
            <a:avLst>
              <a:gd name="adj1" fmla="val 22571"/>
              <a:gd name="adj2" fmla="val 66838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Công cụ hỗ trợ trình bày có công dụng</a:t>
            </a:r>
            <a:r>
              <a:rPr lang="en-US" altLang="en-US" sz="32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gì?</a:t>
            </a:r>
            <a:endParaRPr lang="en-GB" altLang="en-US" sz="3200" b="1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3883159" y="3025010"/>
            <a:ext cx="7532251" cy="1639788"/>
          </a:xfrm>
          <a:prstGeom prst="cloudCallout">
            <a:avLst>
              <a:gd name="adj1" fmla="val -10231"/>
              <a:gd name="adj2" fmla="val 85950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cụ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hỗ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trợ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hiệu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quả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ất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GB" altLang="en-US" sz="32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3545" y="1645425"/>
            <a:ext cx="108076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eaLnBrk="1" hangingPunct="1">
              <a:lnSpc>
                <a:spcPct val="150000"/>
              </a:lnSpc>
            </a:pPr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GB" altLang="en-US" sz="3200" b="1" dirty="0" err="1">
                <a:latin typeface="+mn-lt"/>
              </a:rPr>
              <a:t>Công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cụ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hỗ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bày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 smtClean="0">
                <a:latin typeface="+mn-lt"/>
              </a:rPr>
              <a:t>giúp</a:t>
            </a:r>
            <a:r>
              <a:rPr lang="en-GB" altLang="en-US" sz="3200" b="1" dirty="0" smtClean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cho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việc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bày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trở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nên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hiệu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quả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hơn</a:t>
            </a:r>
            <a:r>
              <a:rPr lang="en-GB" altLang="en-US" sz="3200" b="1" dirty="0">
                <a:latin typeface="+mn-lt"/>
              </a:rPr>
              <a:t>.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9777" y="1043593"/>
            <a:ext cx="10642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7009" y="3970807"/>
            <a:ext cx="105356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eaLnBrk="1" hangingPunct="1">
              <a:lnSpc>
                <a:spcPct val="150000"/>
              </a:lnSpc>
            </a:pPr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+mn-lt"/>
              </a:rPr>
              <a:t>P</a:t>
            </a:r>
            <a:r>
              <a:rPr lang="en-GB" altLang="en-US" sz="3200" b="1" dirty="0" err="1">
                <a:latin typeface="+mn-lt"/>
              </a:rPr>
              <a:t>hần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mềm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chiếu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là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công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cụ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hỗ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bày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hiệu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quả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nhất</a:t>
            </a:r>
            <a:r>
              <a:rPr lang="en-GB" altLang="en-US" sz="3200" b="1" dirty="0">
                <a:latin typeface="+mn-lt"/>
              </a:rPr>
              <a:t>.</a:t>
            </a:r>
            <a:endParaRPr lang="en-US" altLang="en-US" sz="3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5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1" animBg="1" autoUpdateAnimBg="0"/>
      <p:bldP spid="14359" grpId="0" animBg="1" autoUpdateAnimBg="0"/>
      <p:bldP spid="14359" grpId="1" animBg="1" autoUpdateAnimBg="0"/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8396" y="3886188"/>
            <a:ext cx="556378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6" descr="thuyettr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75" y="1600216"/>
            <a:ext cx="4701222" cy="47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4001" y="6338889"/>
            <a:ext cx="91439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latin typeface="+mn-lt"/>
              </a:rPr>
              <a:t>Từ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phần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mềm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trình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chiếu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đến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trình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chiếu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348" y="1015474"/>
            <a:ext cx="9981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7" y="1596620"/>
            <a:ext cx="5791049" cy="47422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05268" y="6205205"/>
            <a:ext cx="5562454" cy="58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5853558" y="5983262"/>
            <a:ext cx="547234" cy="22194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6400792" y="5983262"/>
            <a:ext cx="678873" cy="221942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85943" y="5029159"/>
            <a:ext cx="5181463" cy="107721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tệp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079665" y="5017015"/>
            <a:ext cx="4786624" cy="107721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3" y="1546872"/>
            <a:ext cx="6310616" cy="348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CLB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72" y="1546872"/>
            <a:ext cx="4436804" cy="348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5060365" y="1462998"/>
            <a:ext cx="4038600" cy="1981200"/>
          </a:xfrm>
          <a:prstGeom prst="cloudCallout">
            <a:avLst>
              <a:gd name="adj1" fmla="val 14750"/>
              <a:gd name="adj2" fmla="val 69712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 có chức năng gì?</a:t>
            </a:r>
            <a:endParaRPr lang="en-GB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348" y="1015474"/>
            <a:ext cx="9981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457348" y="1586352"/>
            <a:ext cx="1112490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Phần mềm trình chiếu có </a:t>
            </a: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các 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chức năng chính: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Tạo các bài trình chiếu dưới dạng tệp tin. </a:t>
            </a: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Mỗi 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bài trình chiếu gồm một hay nhiều trang nội dung, các trang đó được gọi là các trang chiếu.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Trình chiếu các trang của bài trình chiếu, tức hiển thị các trang chiếu trên toàn bộ màn hình.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348" y="1015474"/>
            <a:ext cx="9981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B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35" y="1066800"/>
            <a:ext cx="641571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j043305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888" r="6667" b="8888"/>
          <a:stretch>
            <a:fillRect/>
          </a:stretch>
        </p:blipFill>
        <p:spPr bwMode="auto">
          <a:xfrm>
            <a:off x="457349" y="1108076"/>
            <a:ext cx="379477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0" y="4133850"/>
            <a:ext cx="369873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/>
          </p:cNvSpPr>
          <p:nvPr/>
        </p:nvSpPr>
        <p:spPr bwMode="auto">
          <a:xfrm rot="10800000" flipH="1">
            <a:off x="4537091" y="1108075"/>
            <a:ext cx="705629" cy="3810000"/>
          </a:xfrm>
          <a:prstGeom prst="rightBrace">
            <a:avLst>
              <a:gd name="adj1" fmla="val 61905"/>
              <a:gd name="adj2" fmla="val 50292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WordArt 6"/>
          <p:cNvSpPr>
            <a:spLocks noChangeArrowheads="1" noChangeShapeType="1"/>
          </p:cNvSpPr>
          <p:nvPr/>
        </p:nvSpPr>
        <p:spPr bwMode="auto">
          <a:xfrm>
            <a:off x="3296061" y="3333750"/>
            <a:ext cx="628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143130" y="5562599"/>
            <a:ext cx="9905740" cy="1077218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B050">
                <a:alpha val="7607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(projector)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533546" y="1736509"/>
            <a:ext cx="108201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600" b="1" dirty="0" err="1" smtClean="0"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3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ý: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in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nghe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dễ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dõi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.</a:t>
            </a:r>
            <a:endParaRPr lang="pt-BR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3546" y="1015474"/>
            <a:ext cx="9905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85942" y="1633797"/>
            <a:ext cx="109725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 </a:t>
            </a:r>
            <a:r>
              <a:rPr lang="nl-NL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Ưu điểm của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-Dễ dàng chỉnh sửa.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-Màu sắc phong phú.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-Tạo ra các chuyển động trên trang chiếu làm nội dung trình bày dễ hiểu, sinh động và hấp dẫn hơn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810060" y="2116923"/>
            <a:ext cx="7620000" cy="2819400"/>
          </a:xfrm>
          <a:prstGeom prst="cloudCallout">
            <a:avLst>
              <a:gd name="adj1" fmla="val -38117"/>
              <a:gd name="adj2" fmla="val 57016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Ưu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điểm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của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GB" alt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+mn-lt"/>
              </a:rPr>
              <a:t>gì</a:t>
            </a:r>
            <a:r>
              <a:rPr lang="en-GB" altLang="en-US" sz="36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942" y="1015474"/>
            <a:ext cx="9753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817564"/>
            <a:ext cx="9677253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161197"/>
            <a:ext cx="9829542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FF"/>
                </a:solidFill>
              </a:rPr>
              <a:t>Bạn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trưởng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phổ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biến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hoạch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tham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cuối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tuần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</a:rPr>
              <a:t> dung </a:t>
            </a:r>
            <a:r>
              <a:rPr lang="en-US" altLang="en-US" sz="2800" dirty="0" err="1">
                <a:solidFill>
                  <a:srgbClr val="0000FF"/>
                </a:solidFill>
              </a:rPr>
              <a:t>cần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chuẩn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bị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tổ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308" y="3458879"/>
            <a:ext cx="967725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Long </a:t>
            </a:r>
            <a:r>
              <a:rPr lang="en-US" altLang="en-US" sz="3200" dirty="0" err="1">
                <a:solidFill>
                  <a:srgbClr val="0000FF"/>
                </a:solidFill>
              </a:rPr>
              <a:t>giải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toán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khó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</a:rPr>
              <a:t> Lan </a:t>
            </a:r>
            <a:r>
              <a:rPr lang="en-US" altLang="en-US" sz="3200" dirty="0" err="1">
                <a:solidFill>
                  <a:srgbClr val="0000FF"/>
                </a:solidFill>
              </a:rPr>
              <a:t>cùng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hiểu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72125" y="4461184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FF"/>
                </a:solidFill>
              </a:rPr>
              <a:t>Vì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bạn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bị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ốm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nghỉ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nên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gởi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thư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điện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kế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hoạch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tham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cuối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tuần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665597"/>
            <a:ext cx="9668070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0000FF"/>
                </a:solidFill>
              </a:rPr>
              <a:t>Thầy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giáo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giới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thiệu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về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loài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động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vật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quý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hiếm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217549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327660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541528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2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817564"/>
            <a:ext cx="9677253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305648"/>
            <a:ext cx="982954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Thầy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giáo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lớp</a:t>
            </a:r>
            <a:endParaRPr lang="en-US" alt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308" y="3458879"/>
            <a:ext cx="967725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giải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toán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khó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bạn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cùng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hiểu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81308" y="4379853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hướng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Viện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tàng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vật</a:t>
            </a:r>
            <a:endParaRPr lang="en-US" alt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770316"/>
            <a:ext cx="966807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Ghi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vở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541528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5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4"/>
          <p:cNvSpPr>
            <a:spLocks noChangeArrowheads="1"/>
          </p:cNvSpPr>
          <p:nvPr/>
        </p:nvSpPr>
        <p:spPr bwMode="gray">
          <a:xfrm>
            <a:off x="2178545" y="2954513"/>
            <a:ext cx="8260741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CC00FF"/>
                </a:solidFill>
              </a:rPr>
              <a:t>Các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chức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năng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chính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của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phần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mềm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trình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chiếu</a:t>
            </a:r>
            <a:r>
              <a:rPr lang="en-US" altLang="en-US" sz="3200" b="1" dirty="0">
                <a:solidFill>
                  <a:srgbClr val="CC00FF"/>
                </a:solidFill>
              </a:rPr>
              <a:t>.</a:t>
            </a:r>
            <a:endParaRPr lang="en-US" altLang="en-US" sz="3200" dirty="0">
              <a:solidFill>
                <a:srgbClr val="CC00FF"/>
              </a:solidFill>
            </a:endParaRP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gray">
          <a:xfrm>
            <a:off x="1889614" y="2155276"/>
            <a:ext cx="8659600" cy="69246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99"/>
                </a:solidFill>
              </a:rPr>
              <a:t>Phần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mềm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trình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chiếu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là</a:t>
            </a:r>
            <a:r>
              <a:rPr lang="en-US" altLang="en-US" sz="3200" b="1" dirty="0">
                <a:solidFill>
                  <a:srgbClr val="000099"/>
                </a:solidFill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</a:rPr>
              <a:t>gì</a:t>
            </a:r>
            <a:r>
              <a:rPr lang="en-US" altLang="en-US" sz="3200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25608" name="AutoShape 21"/>
          <p:cNvSpPr>
            <a:spLocks noChangeArrowheads="1"/>
          </p:cNvSpPr>
          <p:nvPr/>
        </p:nvSpPr>
        <p:spPr bwMode="gray">
          <a:xfrm>
            <a:off x="1891653" y="4427843"/>
            <a:ext cx="8657087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quen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</a:rPr>
              <a:t> PowerPoint.</a:t>
            </a:r>
          </a:p>
        </p:txBody>
      </p:sp>
      <p:pic>
        <p:nvPicPr>
          <p:cNvPr id="28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1860549"/>
            <a:ext cx="17383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0"/>
          <p:cNvSpPr txBox="1">
            <a:spLocks noChangeArrowheads="1"/>
          </p:cNvSpPr>
          <p:nvPr/>
        </p:nvSpPr>
        <p:spPr bwMode="auto">
          <a:xfrm>
            <a:off x="185737" y="2663825"/>
            <a:ext cx="1401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6600CC"/>
                </a:solidFill>
                <a:latin typeface="+mn-lt"/>
              </a:rPr>
              <a:t>NỘI DUNG CẦN TÌM HIỂU</a:t>
            </a:r>
          </a:p>
        </p:txBody>
      </p:sp>
      <p:sp>
        <p:nvSpPr>
          <p:cNvPr id="30" name="Oval 29"/>
          <p:cNvSpPr/>
          <p:nvPr/>
        </p:nvSpPr>
        <p:spPr>
          <a:xfrm>
            <a:off x="1371600" y="226357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32" name="Oval 31"/>
          <p:cNvSpPr/>
          <p:nvPr/>
        </p:nvSpPr>
        <p:spPr>
          <a:xfrm>
            <a:off x="1627193" y="3489187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34" name="Oval 33"/>
          <p:cNvSpPr/>
          <p:nvPr/>
        </p:nvSpPr>
        <p:spPr>
          <a:xfrm>
            <a:off x="1371600" y="4778253"/>
            <a:ext cx="50169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817564"/>
            <a:ext cx="9677253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161197"/>
            <a:ext cx="9829542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62942" y="3348524"/>
            <a:ext cx="9677253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72125" y="4461184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665597"/>
            <a:ext cx="9668070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217549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440737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817564"/>
            <a:ext cx="9677253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305648"/>
            <a:ext cx="982954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99518" y="3305685"/>
            <a:ext cx="9677253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alt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81308" y="4379853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770316"/>
            <a:ext cx="966807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a,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b,c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6" y="541528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962455" y="1295545"/>
            <a:ext cx="33490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hỏi</a:t>
            </a:r>
            <a:endParaRPr lang="en-US" altLang="en-US" sz="3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2165349" y="3249630"/>
            <a:ext cx="8864499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9A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9A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9A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9A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3200" b="1" dirty="0" err="1" smtClean="0">
                <a:solidFill>
                  <a:srgbClr val="9A0000"/>
                </a:solidFill>
              </a:rPr>
              <a:t>hần</a:t>
            </a:r>
            <a:r>
              <a:rPr lang="en-US" altLang="en-US" sz="3200" b="1" dirty="0" smtClean="0">
                <a:solidFill>
                  <a:srgbClr val="9A0000"/>
                </a:solidFill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</a:rPr>
              <a:t>mềm</a:t>
            </a:r>
            <a:r>
              <a:rPr lang="en-US" altLang="en-US" sz="3200" b="1" dirty="0">
                <a:solidFill>
                  <a:srgbClr val="9A0000"/>
                </a:solidFill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</a:rPr>
              <a:t>trình</a:t>
            </a:r>
            <a:r>
              <a:rPr lang="en-US" altLang="en-US" sz="3200" b="1" dirty="0">
                <a:solidFill>
                  <a:srgbClr val="9A0000"/>
                </a:solidFill>
              </a:rPr>
              <a:t> </a:t>
            </a:r>
            <a:r>
              <a:rPr lang="en-US" altLang="en-US" sz="3200" b="1" dirty="0" err="1">
                <a:solidFill>
                  <a:srgbClr val="9A0000"/>
                </a:solidFill>
              </a:rPr>
              <a:t>chiếu</a:t>
            </a:r>
            <a:r>
              <a:rPr lang="en-US" altLang="en-US" sz="3200" b="1" dirty="0">
                <a:solidFill>
                  <a:srgbClr val="9A0000"/>
                </a:solidFill>
              </a:rPr>
              <a:t>?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gray">
          <a:xfrm>
            <a:off x="2165350" y="2031293"/>
            <a:ext cx="8807322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bày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công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cụ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hỗ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trợ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bày</a:t>
            </a:r>
            <a:r>
              <a:rPr lang="en-US" altLang="en-US" sz="3200" b="1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990734" y="1858599"/>
            <a:ext cx="1300029" cy="1081967"/>
            <a:chOff x="2078" y="1043"/>
            <a:chExt cx="1615" cy="2889"/>
          </a:xfrm>
        </p:grpSpPr>
        <p:sp>
          <p:nvSpPr>
            <p:cNvPr id="5737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gray">
            <a:xfrm>
              <a:off x="2542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0" name="Oval 13"/>
            <p:cNvSpPr>
              <a:spLocks noChangeArrowheads="1"/>
            </p:cNvSpPr>
            <p:nvPr/>
          </p:nvSpPr>
          <p:spPr bwMode="gray">
            <a:xfrm>
              <a:off x="2541" y="1043"/>
              <a:ext cx="688" cy="288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2" name="Oval 15"/>
            <p:cNvSpPr>
              <a:spLocks noChangeArrowheads="1"/>
            </p:cNvSpPr>
            <p:nvPr/>
          </p:nvSpPr>
          <p:spPr bwMode="gray">
            <a:xfrm>
              <a:off x="2337" y="1043"/>
              <a:ext cx="1096" cy="288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354" name="Group 16"/>
          <p:cNvGrpSpPr>
            <a:grpSpLocks/>
          </p:cNvGrpSpPr>
          <p:nvPr/>
        </p:nvGrpSpPr>
        <p:grpSpPr bwMode="auto">
          <a:xfrm>
            <a:off x="990734" y="3091226"/>
            <a:ext cx="1312729" cy="1081965"/>
            <a:chOff x="2078" y="1043"/>
            <a:chExt cx="1615" cy="2889"/>
          </a:xfrm>
        </p:grpSpPr>
        <p:sp>
          <p:nvSpPr>
            <p:cNvPr id="5737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3" name="Oval 19"/>
            <p:cNvSpPr>
              <a:spLocks noChangeArrowheads="1"/>
            </p:cNvSpPr>
            <p:nvPr/>
          </p:nvSpPr>
          <p:spPr bwMode="gray">
            <a:xfrm>
              <a:off x="2542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4" name="Oval 20"/>
            <p:cNvSpPr>
              <a:spLocks noChangeArrowheads="1"/>
            </p:cNvSpPr>
            <p:nvPr/>
          </p:nvSpPr>
          <p:spPr bwMode="gray">
            <a:xfrm>
              <a:off x="2541" y="1043"/>
              <a:ext cx="688" cy="2889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6" name="Oval 22"/>
            <p:cNvSpPr>
              <a:spLocks noChangeArrowheads="1"/>
            </p:cNvSpPr>
            <p:nvPr/>
          </p:nvSpPr>
          <p:spPr bwMode="gray">
            <a:xfrm>
              <a:off x="2337" y="1043"/>
              <a:ext cx="1096" cy="2889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73"/>
            <a:ext cx="12192000" cy="6145443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05110" y="1122107"/>
            <a:ext cx="4717279" cy="1736646"/>
          </a:xfrm>
          <a:prstGeom prst="wedgeRoundRectCallout">
            <a:avLst>
              <a:gd name="adj1" fmla="val -56715"/>
              <a:gd name="adj2" fmla="val 69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65" y="2873504"/>
            <a:ext cx="914376" cy="1038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304952" y="5216762"/>
            <a:ext cx="678178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73"/>
            <a:ext cx="12192000" cy="6145443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00792" y="1437173"/>
            <a:ext cx="4717279" cy="1736646"/>
          </a:xfrm>
          <a:prstGeom prst="wedgeRoundRectCallout">
            <a:avLst>
              <a:gd name="adj1" fmla="val -40432"/>
              <a:gd name="adj2" fmla="val 756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62614" y="3758594"/>
            <a:ext cx="1066772" cy="1038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828912" y="5382070"/>
            <a:ext cx="960094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Nằm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vùng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sổ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80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769"/>
            <a:ext cx="12192000" cy="6180231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594" y="751810"/>
            <a:ext cx="3809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9202" y="5791138"/>
            <a:ext cx="121920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sz="3000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SlideShow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G</a:t>
            </a:r>
            <a:r>
              <a:rPr lang="en-US" altLang="en-US" sz="3000" dirty="0" err="1" smtClean="0">
                <a:latin typeface="+mn-lt"/>
                <a:cs typeface="Times New Roman" panose="02020603050405020304" pitchFamily="18" charset="0"/>
              </a:rPr>
              <a:t>ồm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thiết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2" y="1299944"/>
            <a:ext cx="11192064" cy="99506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638812" y="2445360"/>
            <a:ext cx="4717279" cy="1736646"/>
          </a:xfrm>
          <a:prstGeom prst="wedgeRoundRectCallout">
            <a:avLst>
              <a:gd name="adj1" fmla="val -36168"/>
              <a:gd name="adj2" fmla="val -90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51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73"/>
            <a:ext cx="12192000" cy="6172127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81466" y="2467611"/>
            <a:ext cx="4717279" cy="1736646"/>
          </a:xfrm>
          <a:prstGeom prst="wedgeRoundRectCallout">
            <a:avLst>
              <a:gd name="adj1" fmla="val -30740"/>
              <a:gd name="adj2" fmla="val -77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50" y="1393087"/>
            <a:ext cx="5333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160" y="5134634"/>
            <a:ext cx="121920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Animations: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02" y="1393087"/>
            <a:ext cx="11877846" cy="1074524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3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73"/>
            <a:ext cx="12192000" cy="6172127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1098"/>
            <a:ext cx="12192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971882" y="2512792"/>
            <a:ext cx="4717279" cy="1736646"/>
          </a:xfrm>
          <a:prstGeom prst="wedgeRoundRectCallout">
            <a:avLst>
              <a:gd name="adj1" fmla="val -30740"/>
              <a:gd name="adj2" fmla="val -77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Nêu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chính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màn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Powerpoint</a:t>
            </a:r>
            <a:r>
              <a:rPr lang="en-US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81466" y="1483676"/>
            <a:ext cx="5333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39682" y="5029158"/>
            <a:ext cx="121920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>
                <a:cs typeface="Times New Roman" panose="02020603050405020304" pitchFamily="18" charset="0"/>
              </a:rPr>
              <a:t>Dải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cs typeface="Times New Roman" panose="02020603050405020304" pitchFamily="18" charset="0"/>
              </a:rPr>
              <a:t> Transitions: </a:t>
            </a:r>
            <a:r>
              <a:rPr lang="en-US" altLang="en-US" dirty="0" err="1"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02" y="1393087"/>
            <a:ext cx="12030242" cy="1074524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9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70969"/>
            <a:ext cx="12192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0" y="1676446"/>
            <a:ext cx="12192000" cy="45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274320" tIns="9144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Powerpoint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Nằm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vùng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sz="3000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SlideShow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G</a:t>
            </a:r>
            <a:r>
              <a:rPr lang="en-US" altLang="en-US" sz="3000" dirty="0" err="1" smtClean="0">
                <a:latin typeface="+mn-lt"/>
                <a:cs typeface="Times New Roman" panose="02020603050405020304" pitchFamily="18" charset="0"/>
              </a:rPr>
              <a:t>ồm</a:t>
            </a:r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thiết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Animations: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Transitions: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556" y="1066863"/>
            <a:ext cx="11734492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6377469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PHỤC VỤ CUỘC HỌP, HỘI THẢO</a:t>
            </a:r>
          </a:p>
        </p:txBody>
      </p:sp>
      <p:pic>
        <p:nvPicPr>
          <p:cNvPr id="11" name="Picture 3" descr="CLB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7" y="1651638"/>
            <a:ext cx="11886888" cy="47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848554" y="1651638"/>
            <a:ext cx="3733821" cy="1736646"/>
          </a:xfrm>
          <a:prstGeom prst="wedgeRoundRectCallout">
            <a:avLst>
              <a:gd name="adj1" fmla="val -36788"/>
              <a:gd name="adj2" fmla="val 84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mềm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348" y="1600248"/>
            <a:ext cx="112011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xuyên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cuộc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hằng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:</a:t>
            </a:r>
          </a:p>
          <a:p>
            <a:pPr algn="just"/>
            <a:r>
              <a:rPr lang="en-US" sz="3200" dirty="0"/>
              <a:t>-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giảng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nghe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smtClean="0"/>
              <a:t>-Bạn </a:t>
            </a:r>
            <a:r>
              <a:rPr lang="en-US" sz="3200" dirty="0"/>
              <a:t>lớp trưởng giới thiệu về chương trình ngoại khóa của lớp sắp tới.</a:t>
            </a:r>
          </a:p>
          <a:p>
            <a:pPr algn="just"/>
            <a:r>
              <a:rPr lang="en-US" sz="3200" dirty="0" smtClean="0"/>
              <a:t>-</a:t>
            </a:r>
            <a:r>
              <a:rPr lang="en-US" sz="3200" dirty="0" err="1" smtClean="0"/>
              <a:t>Mọi</a:t>
            </a:r>
            <a:r>
              <a:rPr lang="en-US" sz="3200" dirty="0" smtClean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-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bữa</a:t>
            </a:r>
            <a:r>
              <a:rPr lang="en-US" sz="3200" dirty="0"/>
              <a:t> </a:t>
            </a:r>
            <a:r>
              <a:rPr lang="en-US" sz="3200" dirty="0" err="1" smtClean="0"/>
              <a:t>cơm</a:t>
            </a:r>
            <a:r>
              <a:rPr lang="en-US" sz="3200" dirty="0" smtClean="0"/>
              <a:t>,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,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,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, </a:t>
            </a:r>
            <a:r>
              <a:rPr lang="en-US" sz="3200" dirty="0" err="1"/>
              <a:t>bà</a:t>
            </a:r>
            <a:r>
              <a:rPr lang="en-US" sz="3200" dirty="0"/>
              <a:t> con,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 smtClean="0"/>
              <a:t>,…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bdtd_hinh_vuong_2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0" y="1623906"/>
            <a:ext cx="11658293" cy="46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066800"/>
            <a:ext cx="11353800" cy="584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Ứng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dụng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phần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mềm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trình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chiếu</a:t>
            </a:r>
            <a:r>
              <a:rPr lang="en-US" altLang="en-US" b="1" dirty="0" smtClean="0">
                <a:cs typeface="Times New Roman" panose="02020603050405020304" pitchFamily="18" charset="0"/>
              </a:rPr>
              <a:t>: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000831" y="1689570"/>
            <a:ext cx="3733821" cy="1736646"/>
          </a:xfrm>
          <a:prstGeom prst="wedgeRoundRectCallout">
            <a:avLst>
              <a:gd name="adj1" fmla="val -36788"/>
              <a:gd name="adj2" fmla="val 84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mềm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30934" y="6286258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PHỤC VỤ VIỆC DẠY HỌC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3" y="3886136"/>
            <a:ext cx="4114657" cy="256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4" y="1676336"/>
            <a:ext cx="4114656" cy="272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7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336"/>
            <a:ext cx="4038450" cy="276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7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336"/>
            <a:ext cx="2895600" cy="273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7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136"/>
            <a:ext cx="4038450" cy="256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886136"/>
            <a:ext cx="2905125" cy="256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348" y="1066863"/>
            <a:ext cx="9905740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6377469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TẠO ALBUM ẢNH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705726" y="1731160"/>
            <a:ext cx="3733821" cy="1736646"/>
          </a:xfrm>
          <a:prstGeom prst="wedgeRoundRectCallout">
            <a:avLst>
              <a:gd name="adj1" fmla="val -36788"/>
              <a:gd name="adj2" fmla="val 84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mềm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stin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0" y="1651638"/>
            <a:ext cx="11582096" cy="47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150" y="1066863"/>
            <a:ext cx="9981938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0" y="6377469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TẠO ALBUM CA NHẠC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934179" y="1722499"/>
            <a:ext cx="3733821" cy="1736646"/>
          </a:xfrm>
          <a:prstGeom prst="wedgeRoundRectCallout">
            <a:avLst>
              <a:gd name="adj1" fmla="val -36788"/>
              <a:gd name="adj2" fmla="val 84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mềm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81150" y="1524051"/>
            <a:ext cx="1135350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họp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giảng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kiểm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trắc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(an bum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album ca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…)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quảng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150" y="990665"/>
            <a:ext cx="9981938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81150" y="1600248"/>
            <a:ext cx="1523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u="sng" dirty="0" err="1" smtClean="0">
                <a:solidFill>
                  <a:srgbClr val="FF3300"/>
                </a:solidFill>
              </a:rPr>
              <a:t>Lưu</a:t>
            </a:r>
            <a:r>
              <a:rPr lang="en-US" altLang="en-US" sz="3200" b="1" u="sng" dirty="0" smtClean="0">
                <a:solidFill>
                  <a:srgbClr val="FF3300"/>
                </a:solidFill>
              </a:rPr>
              <a:t> ý:</a:t>
            </a:r>
            <a:endParaRPr lang="en-US" altLang="en-US" sz="3200" dirty="0">
              <a:solidFill>
                <a:srgbClr val="FF33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57506" y="1602591"/>
            <a:ext cx="921995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/>
              <a:t>Một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số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phần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mềm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chiếu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như</a:t>
            </a:r>
            <a:r>
              <a:rPr lang="en-US" altLang="en-US" sz="3600" b="1" dirty="0"/>
              <a:t>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+ Impress Prezi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+ Google Presentations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+ </a:t>
            </a:r>
            <a:r>
              <a:rPr lang="en-US" sz="3600" b="1" dirty="0"/>
              <a:t>SlideRocket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+ Flair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308" y="1009961"/>
            <a:ext cx="9677253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phát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đúng</a:t>
            </a:r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81308" y="2161197"/>
            <a:ext cx="9829542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/>
              <a:t>Sử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dụng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mềm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dưới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tử</a:t>
            </a:r>
            <a:r>
              <a:rPr lang="en-US" altLang="en-US" sz="2800" b="1" dirty="0"/>
              <a:t>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308" y="3276604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mềm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tức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hiển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nội</a:t>
            </a:r>
            <a:r>
              <a:rPr lang="en-US" altLang="en-US" sz="2800" b="1" dirty="0"/>
              <a:t> dung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toàn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bộ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màn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hình</a:t>
            </a:r>
            <a:r>
              <a:rPr lang="en-US" altLang="en-US" sz="2800" b="1" dirty="0"/>
              <a:t>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72125" y="4461184"/>
            <a:ext cx="967725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mềm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dùng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thực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toán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81308" y="5645764"/>
            <a:ext cx="9668070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 smtClean="0"/>
              <a:t>Phần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mềm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trình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chiếu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là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công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cụ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hỗ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trợ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trình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bày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hiệu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quả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nhất</a:t>
            </a:r>
            <a:endParaRPr lang="en-US" altLang="en-US" sz="3200" b="1" dirty="0"/>
          </a:p>
        </p:txBody>
      </p:sp>
      <p:pic>
        <p:nvPicPr>
          <p:cNvPr id="12" name="Picture 11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217549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3276604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" y="541528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/>
          </p:cNvSpPr>
          <p:nvPr/>
        </p:nvSpPr>
        <p:spPr bwMode="auto">
          <a:xfrm>
            <a:off x="21302" y="228684"/>
            <a:ext cx="12192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274320" tIns="0" rIns="182880" bIns="0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*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Powerpoint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Nằm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vùng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sz="3000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sz="3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SlideShow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thiết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đặt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Animations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Transitions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92" y="1126410"/>
            <a:ext cx="3276514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………?1............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348" y="2024136"/>
            <a:ext cx="228594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…?2.....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348" y="2823433"/>
            <a:ext cx="350510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………?3............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348" y="3721159"/>
            <a:ext cx="38099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………?4............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48" y="5175798"/>
            <a:ext cx="38099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………?5............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70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81150" y="856357"/>
            <a:ext cx="11353501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họp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giảng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kiểm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trắc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(an bum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album ca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…)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quảng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150" y="244222"/>
            <a:ext cx="8610374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chiếu</a:t>
            </a:r>
            <a:r>
              <a:rPr lang="en-US" altLang="en-US" b="1" dirty="0" smtClean="0">
                <a:cs typeface="Times New Roman" panose="02020603050405020304" pitchFamily="18" charset="0"/>
              </a:rPr>
              <a:t>: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942" y="990664"/>
            <a:ext cx="373370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………?1............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294" y="1981238"/>
            <a:ext cx="455352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………?2............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942" y="3690894"/>
            <a:ext cx="5181464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………?3............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744" y="5400550"/>
            <a:ext cx="5181464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………?4............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429070" y="970645"/>
            <a:ext cx="525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sz="3600" b="1" u="sng" dirty="0">
                <a:solidFill>
                  <a:srgbClr val="FF3300"/>
                </a:solidFill>
              </a:rPr>
              <a:t> </a:t>
            </a:r>
            <a:r>
              <a:rPr lang="en-US" altLang="en-US" sz="3600" b="1" u="sng" dirty="0" err="1" smtClean="0">
                <a:solidFill>
                  <a:srgbClr val="FF3300"/>
                </a:solidFill>
              </a:rPr>
              <a:t>tập</a:t>
            </a:r>
            <a:r>
              <a:rPr lang="en-US" altLang="en-US" sz="3600" b="1" u="sng" dirty="0" smtClean="0">
                <a:solidFill>
                  <a:srgbClr val="FF3300"/>
                </a:solidFill>
              </a:rPr>
              <a:t> </a:t>
            </a:r>
            <a:r>
              <a:rPr lang="en-US" altLang="en-US" sz="3600" b="1" u="sng" dirty="0" err="1" smtClean="0">
                <a:solidFill>
                  <a:srgbClr val="FF3300"/>
                </a:solidFill>
              </a:rPr>
              <a:t>thực</a:t>
            </a:r>
            <a:r>
              <a:rPr lang="en-US" altLang="en-US" sz="3600" b="1" u="sng" dirty="0" smtClean="0">
                <a:solidFill>
                  <a:srgbClr val="FF3300"/>
                </a:solidFill>
              </a:rPr>
              <a:t> </a:t>
            </a:r>
            <a:r>
              <a:rPr lang="en-US" altLang="en-US" sz="3600" b="1" u="sng" dirty="0" err="1" smtClean="0">
                <a:solidFill>
                  <a:srgbClr val="FF3300"/>
                </a:solidFill>
              </a:rPr>
              <a:t>hành</a:t>
            </a:r>
            <a:r>
              <a:rPr lang="en-US" altLang="en-US" sz="3600" dirty="0" smtClean="0">
                <a:solidFill>
                  <a:srgbClr val="FF3300"/>
                </a:solidFill>
              </a:rPr>
              <a:t>:</a:t>
            </a:r>
            <a:endParaRPr lang="en-US" altLang="en-US" sz="3600" dirty="0">
              <a:solidFill>
                <a:srgbClr val="FF33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09744" y="1616976"/>
            <a:ext cx="10896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0000FF"/>
                </a:solidFill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hãy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tạo</a:t>
            </a:r>
            <a:r>
              <a:rPr lang="en-US" altLang="en-US" sz="3600" b="1" dirty="0">
                <a:solidFill>
                  <a:srgbClr val="0000FF"/>
                </a:solidFill>
              </a:rPr>
              <a:t> An bum </a:t>
            </a:r>
            <a:r>
              <a:rPr lang="en-US" altLang="en-US" sz="3600" b="1" dirty="0" err="1">
                <a:solidFill>
                  <a:srgbClr val="0000FF"/>
                </a:solidFill>
              </a:rPr>
              <a:t>ảnh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quê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hương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em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09744" y="2362228"/>
            <a:ext cx="1070581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/>
              <a:t>Gợi</a:t>
            </a:r>
            <a:r>
              <a:rPr lang="en-US" altLang="en-US" sz="3600" b="1" dirty="0"/>
              <a:t> ý: 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-</a:t>
            </a:r>
            <a:r>
              <a:rPr lang="en-US" altLang="en-US" sz="3600" b="1" dirty="0" err="1"/>
              <a:t>Tìm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kiếm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một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số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ảnh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về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quê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hương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Internet.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-</a:t>
            </a:r>
            <a:r>
              <a:rPr lang="en-US" altLang="en-US" sz="3600" b="1" dirty="0" err="1"/>
              <a:t>Lưu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ảnh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vào</a:t>
            </a:r>
            <a:r>
              <a:rPr lang="en-US" altLang="en-US" sz="3600" b="1" dirty="0"/>
              <a:t> 1 </a:t>
            </a:r>
            <a:r>
              <a:rPr lang="en-US" altLang="en-US" sz="3600" b="1" dirty="0" err="1"/>
              <a:t>thư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mục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trên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máy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.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-</a:t>
            </a:r>
            <a:r>
              <a:rPr lang="en-US" altLang="en-US" sz="3600" b="1" dirty="0" err="1"/>
              <a:t>Sử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dụng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powerpoint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tạo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bài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chiếu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ảnh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với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chú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thích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vui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nhộn</a:t>
            </a:r>
            <a:r>
              <a:rPr lang="en-US" altLang="en-US" sz="36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267248" y="1150458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CÂU HỎI:</a:t>
            </a:r>
            <a:endParaRPr lang="en-US" altLang="en-US" sz="3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1339056" y="3725269"/>
            <a:ext cx="9931386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gray">
          <a:xfrm>
            <a:off x="1332034" y="1970878"/>
            <a:ext cx="9867329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bày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ột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Powerpoint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97441" y="2561328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40" name="Oval 39"/>
          <p:cNvSpPr/>
          <p:nvPr/>
        </p:nvSpPr>
        <p:spPr>
          <a:xfrm>
            <a:off x="809746" y="4315720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Terminator 36"/>
          <p:cNvSpPr/>
          <p:nvPr/>
        </p:nvSpPr>
        <p:spPr bwMode="auto">
          <a:xfrm>
            <a:off x="304952" y="2057436"/>
            <a:ext cx="1981200" cy="3315188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PHẦN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MỀM 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TRÌNH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CHIẾU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Line Callout 1 37"/>
          <p:cNvSpPr/>
          <p:nvPr/>
        </p:nvSpPr>
        <p:spPr bwMode="auto">
          <a:xfrm>
            <a:off x="2895684" y="2254487"/>
            <a:ext cx="8915166" cy="646331"/>
          </a:xfrm>
          <a:prstGeom prst="borderCallout1">
            <a:avLst>
              <a:gd name="adj1" fmla="val 32980"/>
              <a:gd name="adj2" fmla="val 296"/>
              <a:gd name="adj3" fmla="val 219953"/>
              <a:gd name="adj4" fmla="val -6304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bày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công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cụ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hỗ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trợ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bày</a:t>
            </a:r>
            <a:r>
              <a:rPr lang="en-US" altLang="en-US" sz="3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" name="Line Callout 1 38"/>
          <p:cNvSpPr/>
          <p:nvPr/>
        </p:nvSpPr>
        <p:spPr bwMode="auto">
          <a:xfrm>
            <a:off x="2895684" y="3068699"/>
            <a:ext cx="8915166" cy="646331"/>
          </a:xfrm>
          <a:prstGeom prst="borderCallout1">
            <a:avLst>
              <a:gd name="adj1" fmla="val 32980"/>
              <a:gd name="adj2" fmla="val 296"/>
              <a:gd name="adj3" fmla="val 93815"/>
              <a:gd name="adj4" fmla="val -6488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9A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9A0000"/>
                </a:solidFill>
              </a:rPr>
              <a:t>Phần</a:t>
            </a:r>
            <a:r>
              <a:rPr lang="en-US" altLang="en-US" sz="3600" b="1" dirty="0">
                <a:solidFill>
                  <a:srgbClr val="9A0000"/>
                </a:solidFill>
              </a:rPr>
              <a:t> </a:t>
            </a:r>
            <a:r>
              <a:rPr lang="en-US" altLang="en-US" sz="3600" b="1" dirty="0" err="1">
                <a:solidFill>
                  <a:srgbClr val="9A0000"/>
                </a:solidFill>
              </a:rPr>
              <a:t>mềm</a:t>
            </a:r>
            <a:r>
              <a:rPr lang="en-US" altLang="en-US" sz="3600" b="1" dirty="0">
                <a:solidFill>
                  <a:srgbClr val="9A0000"/>
                </a:solidFill>
              </a:rPr>
              <a:t> </a:t>
            </a:r>
            <a:r>
              <a:rPr lang="en-US" altLang="en-US" sz="3600" b="1" dirty="0" err="1">
                <a:solidFill>
                  <a:srgbClr val="9A0000"/>
                </a:solidFill>
              </a:rPr>
              <a:t>trình</a:t>
            </a:r>
            <a:r>
              <a:rPr lang="en-US" altLang="en-US" sz="3600" b="1" dirty="0">
                <a:solidFill>
                  <a:srgbClr val="9A0000"/>
                </a:solidFill>
              </a:rPr>
              <a:t> </a:t>
            </a:r>
            <a:r>
              <a:rPr lang="en-US" altLang="en-US" sz="3600" b="1" dirty="0" err="1">
                <a:solidFill>
                  <a:srgbClr val="9A0000"/>
                </a:solidFill>
              </a:rPr>
              <a:t>chiếu</a:t>
            </a:r>
            <a:r>
              <a:rPr lang="en-US" altLang="en-US" sz="3600" b="1" dirty="0">
                <a:solidFill>
                  <a:srgbClr val="9A0000"/>
                </a:solidFill>
              </a:rPr>
              <a:t>.</a:t>
            </a:r>
          </a:p>
        </p:txBody>
      </p:sp>
      <p:sp>
        <p:nvSpPr>
          <p:cNvPr id="40" name="Line Callout 1 39"/>
          <p:cNvSpPr/>
          <p:nvPr/>
        </p:nvSpPr>
        <p:spPr bwMode="auto">
          <a:xfrm>
            <a:off x="2895684" y="3882911"/>
            <a:ext cx="8915166" cy="646331"/>
          </a:xfrm>
          <a:prstGeom prst="borderCallout1">
            <a:avLst>
              <a:gd name="adj1" fmla="val 32980"/>
              <a:gd name="adj2" fmla="val 296"/>
              <a:gd name="adj3" fmla="val -30350"/>
              <a:gd name="adj4" fmla="val -6304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mềm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3600" b="1" dirty="0">
                <a:solidFill>
                  <a:srgbClr val="FF0000"/>
                </a:solidFill>
              </a:rPr>
              <a:t> PowerPoint.</a:t>
            </a:r>
          </a:p>
        </p:txBody>
      </p:sp>
      <p:sp>
        <p:nvSpPr>
          <p:cNvPr id="41" name="Line Callout 1 40"/>
          <p:cNvSpPr/>
          <p:nvPr/>
        </p:nvSpPr>
        <p:spPr bwMode="auto">
          <a:xfrm>
            <a:off x="2895684" y="4716948"/>
            <a:ext cx="8915166" cy="646331"/>
          </a:xfrm>
          <a:prstGeom prst="borderCallout1">
            <a:avLst>
              <a:gd name="adj1" fmla="val 32980"/>
              <a:gd name="adj2" fmla="val 296"/>
              <a:gd name="adj3" fmla="val -165194"/>
              <a:gd name="adj4" fmla="val -6803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33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600" b="1" dirty="0" err="1">
                <a:solidFill>
                  <a:srgbClr val="0000CC"/>
                </a:solidFill>
              </a:rPr>
              <a:t>Ứng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phần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mềm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chiếu</a:t>
            </a:r>
            <a:r>
              <a:rPr lang="en-US" altLang="en-US" sz="3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1" name="Picture 11" descr="images362475_loph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2" y="1447800"/>
            <a:ext cx="11124908" cy="54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942" y="914401"/>
            <a:ext cx="975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819486" y="6196938"/>
            <a:ext cx="7010216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/>
              <a:t>Thầy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giảng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bài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973231" y="1502252"/>
            <a:ext cx="2964725" cy="1191816"/>
          </a:xfrm>
          <a:prstGeom prst="wedgeRoundRectCallout">
            <a:avLst>
              <a:gd name="adj1" fmla="val -35533"/>
              <a:gd name="adj2" fmla="val 80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TCAELYON7CAM49CFBCA41D7J6CA5O0CBCCAC1SLGJCABPVQO1CA2PFBJRCAR10FLACAD5TS73CA5BGCOLCAO5FVJJCAJGSASLCAKLYU5FCAFHP31KCA24AT63CAS9CCQ9CAFXHM8CCAXZU9FZCAZ2GE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2" y="1499175"/>
            <a:ext cx="10820116" cy="469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942" y="914401"/>
            <a:ext cx="975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03112" y="6196938"/>
            <a:ext cx="916488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/>
              <a:t>Trình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bày</a:t>
            </a:r>
            <a:r>
              <a:rPr lang="en-US" altLang="en-US" sz="3200" b="1" dirty="0"/>
              <a:t> ý </a:t>
            </a:r>
            <a:r>
              <a:rPr lang="en-US" altLang="en-US" sz="3200" b="1" dirty="0" err="1"/>
              <a:t>tưởng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543762" y="1475204"/>
            <a:ext cx="2964725" cy="1191816"/>
          </a:xfrm>
          <a:prstGeom prst="wedgeRoundRectCallout">
            <a:avLst>
              <a:gd name="adj1" fmla="val -36150"/>
              <a:gd name="adj2" fmla="val 82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1t08te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2" y="1447801"/>
            <a:ext cx="10972512" cy="47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942" y="914401"/>
            <a:ext cx="975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03112" y="6196938"/>
            <a:ext cx="916488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/>
              <a:t>Trình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bày</a:t>
            </a:r>
            <a:r>
              <a:rPr lang="en-US" altLang="en-US" sz="3200" b="1" dirty="0"/>
              <a:t> ý </a:t>
            </a:r>
            <a:r>
              <a:rPr lang="en-US" altLang="en-US" sz="3200" b="1" dirty="0" err="1"/>
              <a:t>kiến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543762" y="1475204"/>
            <a:ext cx="2964725" cy="1191816"/>
          </a:xfrm>
          <a:prstGeom prst="wedgeRoundRectCallout">
            <a:avLst>
              <a:gd name="adj1" fmla="val -36150"/>
              <a:gd name="adj2" fmla="val 82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8" y="1499175"/>
            <a:ext cx="10743918" cy="469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942" y="914401"/>
            <a:ext cx="975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838338" y="6196938"/>
            <a:ext cx="1074391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/>
              <a:t>Chia </a:t>
            </a:r>
            <a:r>
              <a:rPr lang="en-US" altLang="en-US" sz="3200" b="1" dirty="0" err="1"/>
              <a:t>sẻ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kiến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thức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543762" y="1475204"/>
            <a:ext cx="2964725" cy="1191816"/>
          </a:xfrm>
          <a:prstGeom prst="wedgeRoundRectCallout">
            <a:avLst>
              <a:gd name="adj1" fmla="val -36150"/>
              <a:gd name="adj2" fmla="val 82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819487" y="1523146"/>
            <a:ext cx="2202623" cy="1191816"/>
          </a:xfrm>
          <a:prstGeom prst="wedgeRoundRectCallout">
            <a:avLst>
              <a:gd name="adj1" fmla="val 39959"/>
              <a:gd name="adj2" fmla="val 88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371604" y="1219203"/>
            <a:ext cx="9144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endParaRPr lang="en-GB" altLang="en-US" sz="3200" b="1" i="1" u="sng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4186" y="1453887"/>
            <a:ext cx="108963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chia</a:t>
            </a:r>
            <a:r>
              <a:rPr lang="en-GB" altLang="en-US" sz="32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sẻ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kiến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GB" altLang="en-US" sz="32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ý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tưởng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nhiều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khác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nhằm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mục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đích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thay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đổi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thái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độ</a:t>
            </a:r>
            <a:r>
              <a:rPr lang="en-GB" altLang="en-US" sz="32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GB" altLang="en-US" sz="3200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nhận</a:t>
            </a:r>
            <a:r>
              <a:rPr lang="en-GB" altLang="en-US" sz="32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nghe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38900" y="3670969"/>
            <a:ext cx="10747080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Vd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: 	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Kể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chuyện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về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Tấm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gương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đạo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đức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Hồ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Chí</a:t>
            </a:r>
            <a:r>
              <a:rPr lang="en-GB" altLang="en-US" sz="3200" dirty="0">
                <a:latin typeface="+mn-lt"/>
                <a:cs typeface="Times New Roman" panose="02020603050405020304" pitchFamily="18" charset="0"/>
              </a:rPr>
              <a:t> Minh.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dirty="0" smtClean="0">
                <a:latin typeface="+mn-lt"/>
                <a:cs typeface="Times New Roman" panose="02020603050405020304" pitchFamily="18" charset="0"/>
              </a:rPr>
              <a:t>-</a:t>
            </a:r>
            <a:r>
              <a:rPr lang="en-GB" altLang="en-US" sz="3200" dirty="0" err="1">
                <a:latin typeface="+mn-lt"/>
                <a:cs typeface="Times New Roman" panose="02020603050405020304" pitchFamily="18" charset="0"/>
              </a:rPr>
              <a:t>G</a:t>
            </a:r>
            <a:r>
              <a:rPr lang="en-GB" altLang="en-US" sz="3200" dirty="0" err="1" smtClean="0">
                <a:latin typeface="+mn-lt"/>
                <a:cs typeface="Times New Roman" panose="02020603050405020304" pitchFamily="18" charset="0"/>
              </a:rPr>
              <a:t>iả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bảng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dõi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.</a:t>
            </a:r>
            <a:endParaRPr lang="en-GB" alt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348" y="1066804"/>
            <a:ext cx="9829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8900" y="5103221"/>
            <a:ext cx="107470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hiệu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quả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ca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o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cần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cụ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hỗ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trợ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endParaRPr lang="en-GB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CHƯƠNG III PHẦN MỀM TRÌNH CHIẾU  Bài 7: PHẦN MỀM TRÌNH CHIẾU&amp;quot;&quot;/&gt;&lt;property id=&quot;20307&quot; value=&quot;269&quot;/&gt;&lt;/object&gt;&lt;object type=&quot;3&quot; unique_id=&quot;10006&quot;&gt;&lt;property id=&quot;20148&quot; value=&quot;5&quot;/&gt;&lt;property id=&quot;20300&quot; value=&quot;Slide 2&quot;/&gt;&lt;property id=&quot;20307&quot; value=&quot;417&quot;/&gt;&lt;/object&gt;&lt;object type=&quot;3&quot; unique_id=&quot;10007&quot;&gt;&lt;property id=&quot;20148&quot; value=&quot;5&quot;/&gt;&lt;property id=&quot;20300&quot; value=&quot;Slide 3&quot;/&gt;&lt;property id=&quot;20307&quot; value=&quot;418&quot;/&gt;&lt;/object&gt;&lt;object type=&quot;3&quot; unique_id=&quot;10008&quot;&gt;&lt;property id=&quot;20148&quot; value=&quot;5&quot;/&gt;&lt;property id=&quot;20300&quot; value=&quot;Slide 4&quot;/&gt;&lt;property id=&quot;20307&quot; value=&quot;419&quot;/&gt;&lt;/object&gt;&lt;object type=&quot;3&quot; unique_id=&quot;10009&quot;&gt;&lt;property id=&quot;20148&quot; value=&quot;5&quot;/&gt;&lt;property id=&quot;20300&quot; value=&quot;Slide 5&quot;/&gt;&lt;property id=&quot;20307&quot; value=&quot;420&quot;/&gt;&lt;/object&gt;&lt;object type=&quot;3&quot; unique_id=&quot;10010&quot;&gt;&lt;property id=&quot;20148&quot; value=&quot;5&quot;/&gt;&lt;property id=&quot;20300&quot; value=&quot;Slide 6&quot;/&gt;&lt;property id=&quot;20307&quot; value=&quot;421&quot;/&gt;&lt;/object&gt;&lt;object type=&quot;3&quot; unique_id=&quot;10011&quot;&gt;&lt;property id=&quot;20148&quot; value=&quot;5&quot;/&gt;&lt;property id=&quot;20300&quot; value=&quot;Slide 7&quot;/&gt;&lt;property id=&quot;20307&quot; value=&quot;266&quot;/&gt;&lt;/object&gt;&lt;object type=&quot;3&quot; unique_id=&quot;10012&quot;&gt;&lt;property id=&quot;20148&quot; value=&quot;5&quot;/&gt;&lt;property id=&quot;20300&quot; value=&quot;Slide 8&quot;/&gt;&lt;property id=&quot;20307&quot; value=&quot;416&quot;/&gt;&lt;/object&gt;&lt;object type=&quot;3&quot; unique_id=&quot;10013&quot;&gt;&lt;property id=&quot;20148&quot; value=&quot;5&quot;/&gt;&lt;property id=&quot;20300&quot; value=&quot;Slide 9&quot;/&gt;&lt;property id=&quot;20307&quot; value=&quot;272&quot;/&gt;&lt;/object&gt;&lt;object type=&quot;3&quot; unique_id=&quot;10014&quot;&gt;&lt;property id=&quot;20148&quot; value=&quot;5&quot;/&gt;&lt;property id=&quot;20300&quot; value=&quot;Slide 10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361&quot;/&gt;&lt;/object&gt;&lt;object type=&quot;3&quot; unique_id=&quot;10017&quot;&gt;&lt;property id=&quot;20148&quot; value=&quot;5&quot;/&gt;&lt;property id=&quot;20300&quot; value=&quot;Slide 13&quot;/&gt;&lt;property id=&quot;20307&quot; value=&quot;362&quot;/&gt;&lt;/object&gt;&lt;object type=&quot;3&quot; unique_id=&quot;10018&quot;&gt;&lt;property id=&quot;20148&quot; value=&quot;5&quot;/&gt;&lt;property id=&quot;20300&quot; value=&quot;Slide 15&quot;/&gt;&lt;property id=&quot;20307&quot; value=&quot;396&quot;/&gt;&lt;/object&gt;&lt;object type=&quot;3&quot; unique_id=&quot;10021&quot;&gt;&lt;property id=&quot;20148&quot; value=&quot;5&quot;/&gt;&lt;property id=&quot;20300&quot; value=&quot;Slide 16&quot;/&gt;&lt;property id=&quot;20307&quot; value=&quot;399&quot;/&gt;&lt;/object&gt;&lt;object type=&quot;3&quot; unique_id=&quot;10024&quot;&gt;&lt;property id=&quot;20148&quot; value=&quot;5&quot;/&gt;&lt;property id=&quot;20300&quot; value=&quot;Slide 18&quot;/&gt;&lt;property id=&quot;20307&quot; value=&quot;402&quot;/&gt;&lt;/object&gt;&lt;object type=&quot;3&quot; unique_id=&quot;10042&quot;&gt;&lt;property id=&quot;20148&quot; value=&quot;5&quot;/&gt;&lt;property id=&quot;20300&quot; value=&quot;Slide 23&quot;/&gt;&lt;property id=&quot;20307&quot; value=&quot;423&quot;/&gt;&lt;/object&gt;&lt;object type=&quot;3&quot; unique_id=&quot;10164&quot;&gt;&lt;property id=&quot;20148&quot; value=&quot;5&quot;/&gt;&lt;property id=&quot;20300&quot; value=&quot;Slide 12&quot;/&gt;&lt;property id=&quot;20307&quot; value=&quot;424&quot;/&gt;&lt;/object&gt;&lt;object type=&quot;3&quot; unique_id=&quot;10771&quot;&gt;&lt;property id=&quot;20148&quot; value=&quot;5&quot;/&gt;&lt;property id=&quot;20300&quot; value=&quot;Slide 17&quot;/&gt;&lt;property id=&quot;20307&quot; value=&quot;426&quot;/&gt;&lt;/object&gt;&lt;object type=&quot;3&quot; unique_id=&quot;11102&quot;&gt;&lt;property id=&quot;20148&quot; value=&quot;5&quot;/&gt;&lt;property id=&quot;20300&quot; value=&quot;Slide 11&quot;/&gt;&lt;property id=&quot;20307&quot; value=&quot;428&quot;/&gt;&lt;/object&gt;&lt;object type=&quot;3&quot; unique_id=&quot;11377&quot;&gt;&lt;property id=&quot;20148&quot; value=&quot;5&quot;/&gt;&lt;property id=&quot;20300&quot; value=&quot;Slide 20&quot;/&gt;&lt;property id=&quot;20307&quot; value=&quot;429&quot;/&gt;&lt;/object&gt;&lt;object type=&quot;3&quot; unique_id=&quot;11378&quot;&gt;&lt;property id=&quot;20148&quot; value=&quot;5&quot;/&gt;&lt;property id=&quot;20300&quot; value=&quot;Slide 21&quot;/&gt;&lt;property id=&quot;20307&quot; value=&quot;430&quot;/&gt;&lt;/object&gt;&lt;object type=&quot;3&quot; unique_id=&quot;11584&quot;&gt;&lt;property id=&quot;20148&quot; value=&quot;5&quot;/&gt;&lt;property id=&quot;20300&quot; value=&quot;Slide 22 - &amp;quot;HƯỚNG DẪN VỀ NHÀ&amp;quot;&quot;/&gt;&lt;property id=&quot;20307&quot; value=&quot;431&quot;/&gt;&lt;/object&gt;&lt;object type=&quot;3&quot; unique_id=&quot;11921&quot;&gt;&lt;property id=&quot;20148&quot; value=&quot;5&quot;/&gt;&lt;property id=&quot;20300&quot; value=&quot;Slide 19&quot;/&gt;&lt;property id=&quot;20307&quot; value=&quot;4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Pages>0</Pages>
  <Words>2044</Words>
  <Characters>0</Characters>
  <Application>Microsoft Office PowerPoint</Application>
  <DocSecurity>0</DocSecurity>
  <PresentationFormat>Widescreen</PresentationFormat>
  <Lines>0</Lines>
  <Paragraphs>204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Arial Black</vt:lpstr>
      <vt:lpstr>Arial Unicode MS</vt:lpstr>
      <vt:lpstr>Calibri Light</vt:lpstr>
      <vt:lpstr>Impact</vt:lpstr>
      <vt:lpstr>Times New Roman</vt:lpstr>
      <vt:lpstr>Wingdings</vt:lpstr>
      <vt:lpstr>27_MAU</vt:lpstr>
      <vt:lpstr>1_Default Design</vt:lpstr>
      <vt:lpstr>4_Default Design</vt:lpstr>
      <vt:lpstr>3_Default Design</vt:lpstr>
      <vt:lpstr>11_Custom Design</vt:lpstr>
      <vt:lpstr>12_Custom Design</vt:lpstr>
      <vt:lpstr>13_Custom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sunrise.tqb@gmail.com</dc:creator>
  <cp:keywords/>
  <dc:description/>
  <cp:lastModifiedBy>MyPC</cp:lastModifiedBy>
  <cp:revision>480</cp:revision>
  <dcterms:created xsi:type="dcterms:W3CDTF">2008-11-01T02:38:27Z</dcterms:created>
  <dcterms:modified xsi:type="dcterms:W3CDTF">2021-11-01T09:20:18Z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