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099" r:id="rId2"/>
    <p:sldId id="3228" r:id="rId3"/>
    <p:sldId id="3309" r:id="rId4"/>
    <p:sldId id="3231" r:id="rId5"/>
    <p:sldId id="3232" r:id="rId6"/>
    <p:sldId id="3233" r:id="rId7"/>
    <p:sldId id="3237" r:id="rId8"/>
    <p:sldId id="3313" r:id="rId9"/>
    <p:sldId id="3238" r:id="rId10"/>
    <p:sldId id="3239" r:id="rId11"/>
    <p:sldId id="3260" r:id="rId12"/>
    <p:sldId id="3261" r:id="rId13"/>
    <p:sldId id="3287"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4" d="100"/>
          <a:sy n="84" d="100"/>
        </p:scale>
        <p:origin x="9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 xmlns:a16="http://schemas.microsoft.com/office/drawing/2014/main" id="{D7A882DB-1D26-43DA-AECE-FBEEBAF55DE5}"/>
              </a:ext>
            </a:extLst>
          </p:cNvPr>
          <p:cNvPicPr>
            <a:picLocks noChangeAspect="1"/>
          </p:cNvPicPr>
          <p:nvPr/>
        </p:nvPicPr>
        <p:blipFill>
          <a:blip r:embed="rId3"/>
          <a:stretch>
            <a:fillRect/>
          </a:stretch>
        </p:blipFill>
        <p:spPr>
          <a:xfrm>
            <a:off x="3898723" y="1035604"/>
            <a:ext cx="7970874" cy="1427889"/>
          </a:xfrm>
          <a:prstGeom prst="rect">
            <a:avLst/>
          </a:prstGeom>
        </p:spPr>
      </p:pic>
    </p:spTree>
    <p:extLst>
      <p:ext uri="{BB962C8B-B14F-4D97-AF65-F5344CB8AC3E}">
        <p14:creationId xmlns:p14="http://schemas.microsoft.com/office/powerpoint/2010/main" val="290976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052CE56-CB5D-48AA-8C4E-5DE7302C13B5}"/>
              </a:ext>
            </a:extLst>
          </p:cNvPr>
          <p:cNvPicPr>
            <a:picLocks noChangeAspect="1"/>
          </p:cNvPicPr>
          <p:nvPr/>
        </p:nvPicPr>
        <p:blipFill rotWithShape="1">
          <a:blip r:embed="rId2"/>
          <a:srcRect r="51978" b="10117"/>
          <a:stretch/>
        </p:blipFill>
        <p:spPr>
          <a:xfrm>
            <a:off x="1087646" y="3371850"/>
            <a:ext cx="4537276" cy="2923676"/>
          </a:xfrm>
          <a:prstGeom prst="rect">
            <a:avLst/>
          </a:prstGeom>
        </p:spPr>
      </p:pic>
      <p:sp>
        <p:nvSpPr>
          <p:cNvPr id="4" name="Rectangle 3">
            <a:extLst>
              <a:ext uri="{FF2B5EF4-FFF2-40B4-BE49-F238E27FC236}">
                <a16:creationId xmlns="" xmlns:a16="http://schemas.microsoft.com/office/drawing/2014/main" id="{3964C357-E974-441B-83A9-4BD979B97C56}"/>
              </a:ext>
            </a:extLst>
          </p:cNvPr>
          <p:cNvSpPr/>
          <p:nvPr/>
        </p:nvSpPr>
        <p:spPr>
          <a:xfrm>
            <a:off x="555211" y="340101"/>
            <a:ext cx="10950024" cy="2942024"/>
          </a:xfrm>
          <a:prstGeom prst="rect">
            <a:avLst/>
          </a:prstGeom>
        </p:spPr>
        <p:txBody>
          <a:bodyPr wrap="square">
            <a:spAutoFit/>
          </a:bodyPr>
          <a:lstStyle/>
          <a:p>
            <a:pPr>
              <a:lnSpc>
                <a:spcPct val="150000"/>
              </a:lnSpc>
            </a:pPr>
            <a:r>
              <a:rPr lang="en-US" b="1">
                <a:solidFill>
                  <a:srgbClr val="0000FF"/>
                </a:solidFill>
                <a:latin typeface="UTM Avo" panose="02040603050506020204" pitchFamily="18" charset="0"/>
                <a:cs typeface="Times New Roman" panose="02020603050405020304" pitchFamily="18" charset="0"/>
              </a:rPr>
              <a:t>e) Sử dụng các công cụ định dạng cho hình ảnh</a:t>
            </a:r>
          </a:p>
          <a:p>
            <a:pPr algn="just">
              <a:lnSpc>
                <a:spcPct val="150000"/>
              </a:lnSpc>
            </a:pPr>
            <a:r>
              <a:rPr lang="vi-VN">
                <a:latin typeface="UTM Avo" panose="02040603050506020204" pitchFamily="18" charset="0"/>
                <a:cs typeface="Times New Roman" panose="02020603050405020304" pitchFamily="18" charset="0"/>
              </a:rPr>
              <a:t>Sau khi chèn hình ảnh vào trang chiếu, em có thể sử dụng các công cụ để: thay đổi vị trí và kích thước, thêm đường viền tạo khung, thay đổi lớp, cắt hình, quay hình,...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Giả sử em chèn hình ảnh vào trang chiếu tiêu đề để minh hoạ.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Sau khi chèn, hình ảnh xuất hiện trong trang chiếu như Hình 12.7. Em cần thay đổi lớp để hình ảnh nằm bên dưới văn bản (không che mất văn bản) và thay đổi vị trí, kích thước hình ảnh cho phù hợp với mục đích minh hoạ.</a:t>
            </a:r>
          </a:p>
        </p:txBody>
      </p:sp>
      <p:pic>
        <p:nvPicPr>
          <p:cNvPr id="6" name="Picture 5">
            <a:extLst>
              <a:ext uri="{FF2B5EF4-FFF2-40B4-BE49-F238E27FC236}">
                <a16:creationId xmlns="" xmlns:a16="http://schemas.microsoft.com/office/drawing/2014/main" id="{9D93F4A7-8FA3-4503-B1B9-7605D408D1FF}"/>
              </a:ext>
            </a:extLst>
          </p:cNvPr>
          <p:cNvPicPr>
            <a:picLocks noChangeAspect="1"/>
          </p:cNvPicPr>
          <p:nvPr/>
        </p:nvPicPr>
        <p:blipFill rotWithShape="1">
          <a:blip r:embed="rId2"/>
          <a:srcRect l="52108" t="183" r="-130" b="2923"/>
          <a:stretch/>
        </p:blipFill>
        <p:spPr>
          <a:xfrm>
            <a:off x="6567078" y="3429000"/>
            <a:ext cx="4537276" cy="3151790"/>
          </a:xfrm>
          <a:prstGeom prst="rect">
            <a:avLst/>
          </a:prstGeom>
        </p:spPr>
      </p:pic>
      <p:sp>
        <p:nvSpPr>
          <p:cNvPr id="2" name="Arrow: Right 1">
            <a:extLst>
              <a:ext uri="{FF2B5EF4-FFF2-40B4-BE49-F238E27FC236}">
                <a16:creationId xmlns="" xmlns:a16="http://schemas.microsoft.com/office/drawing/2014/main" id="{608BFACA-7AE5-41B4-98EE-268604348525}"/>
              </a:ext>
            </a:extLst>
          </p:cNvPr>
          <p:cNvSpPr/>
          <p:nvPr/>
        </p:nvSpPr>
        <p:spPr>
          <a:xfrm>
            <a:off x="5891514" y="4363656"/>
            <a:ext cx="486137" cy="59030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19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1000" fill="hold"/>
                                        <p:tgtEl>
                                          <p:spTgt spid="4">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828C25D-D95F-4D39-B326-1194D55DCE51}"/>
              </a:ext>
            </a:extLst>
          </p:cNvPr>
          <p:cNvPicPr>
            <a:picLocks noChangeAspect="1"/>
          </p:cNvPicPr>
          <p:nvPr/>
        </p:nvPicPr>
        <p:blipFill>
          <a:blip r:embed="rId2"/>
          <a:stretch>
            <a:fillRect/>
          </a:stretch>
        </p:blipFill>
        <p:spPr>
          <a:xfrm>
            <a:off x="4280079" y="1329903"/>
            <a:ext cx="7556881" cy="4978300"/>
          </a:xfrm>
          <a:prstGeom prst="rect">
            <a:avLst/>
          </a:prstGeom>
        </p:spPr>
      </p:pic>
      <p:sp>
        <p:nvSpPr>
          <p:cNvPr id="4" name="Rectangle 3">
            <a:extLst>
              <a:ext uri="{FF2B5EF4-FFF2-40B4-BE49-F238E27FC236}">
                <a16:creationId xmlns="" xmlns:a16="http://schemas.microsoft.com/office/drawing/2014/main" id="{9D6600CB-A564-4BAF-91AF-3A2DDAABDD10}"/>
              </a:ext>
            </a:extLst>
          </p:cNvPr>
          <p:cNvSpPr/>
          <p:nvPr/>
        </p:nvSpPr>
        <p:spPr>
          <a:xfrm>
            <a:off x="504681" y="389323"/>
            <a:ext cx="4518732" cy="2801473"/>
          </a:xfrm>
          <a:prstGeom prst="rect">
            <a:avLst/>
          </a:prstGeom>
        </p:spPr>
        <p:txBody>
          <a:bodyPr wrap="square">
            <a:spAutoFit/>
          </a:bodyPr>
          <a:lstStyle/>
          <a:p>
            <a:pPr>
              <a:lnSpc>
                <a:spcPct val="150000"/>
              </a:lnSpc>
            </a:pPr>
            <a:r>
              <a:rPr lang="en-US" sz="2000">
                <a:latin typeface="UTM Avo" panose="02040603050506020204" pitchFamily="18" charset="0"/>
                <a:cs typeface="Times New Roman" panose="02020603050405020304" pitchFamily="18" charset="0"/>
              </a:rPr>
              <a:t>- Cách thay đổi lớn cho hình ảnh: </a:t>
            </a: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Chọn hình ảnh.</a:t>
            </a: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Format/Arrange/Send Backward </a:t>
            </a:r>
            <a:r>
              <a:rPr lang="vi-VN" sz="2000">
                <a:latin typeface="UTM Avo" panose="02040603050506020204" pitchFamily="18" charset="0"/>
                <a:cs typeface="Times New Roman" panose="02020603050405020304" pitchFamily="18" charset="0"/>
              </a:rPr>
              <a:t>(nếu muốn đưa hình ảnh lên lại lớp trên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thì chọn </a:t>
            </a:r>
            <a:r>
              <a:rPr lang="vi-VN" sz="2000" b="1">
                <a:latin typeface="UTM Avo" panose="02040603050506020204" pitchFamily="18" charset="0"/>
                <a:cs typeface="Times New Roman" panose="02020603050405020304" pitchFamily="18" charset="0"/>
              </a:rPr>
              <a:t>Bring Forward).</a:t>
            </a:r>
          </a:p>
        </p:txBody>
      </p:sp>
    </p:spTree>
    <p:extLst>
      <p:ext uri="{BB962C8B-B14F-4D97-AF65-F5344CB8AC3E}">
        <p14:creationId xmlns:p14="http://schemas.microsoft.com/office/powerpoint/2010/main" val="345100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4219A1E-4949-46F0-BD26-8D668BA0BBBB}"/>
              </a:ext>
            </a:extLst>
          </p:cNvPr>
          <p:cNvPicPr>
            <a:picLocks noChangeAspect="1"/>
          </p:cNvPicPr>
          <p:nvPr/>
        </p:nvPicPr>
        <p:blipFill>
          <a:blip r:embed="rId2"/>
          <a:stretch>
            <a:fillRect/>
          </a:stretch>
        </p:blipFill>
        <p:spPr>
          <a:xfrm>
            <a:off x="4224759" y="1922892"/>
            <a:ext cx="7462560" cy="4542428"/>
          </a:xfrm>
          <a:prstGeom prst="rect">
            <a:avLst/>
          </a:prstGeom>
        </p:spPr>
      </p:pic>
      <p:sp>
        <p:nvSpPr>
          <p:cNvPr id="4" name="Rectangle 3">
            <a:extLst>
              <a:ext uri="{FF2B5EF4-FFF2-40B4-BE49-F238E27FC236}">
                <a16:creationId xmlns="" xmlns:a16="http://schemas.microsoft.com/office/drawing/2014/main" id="{02904758-D45A-45AA-A3F1-75A5595114D0}"/>
              </a:ext>
            </a:extLst>
          </p:cNvPr>
          <p:cNvSpPr/>
          <p:nvPr/>
        </p:nvSpPr>
        <p:spPr>
          <a:xfrm>
            <a:off x="504680" y="389323"/>
            <a:ext cx="11138459" cy="1873654"/>
          </a:xfrm>
          <a:prstGeom prst="rect">
            <a:avLst/>
          </a:prstGeom>
        </p:spPr>
        <p:txBody>
          <a:bodyPr wrap="square">
            <a:spAutoFit/>
          </a:bodyPr>
          <a:lstStyle/>
          <a:p>
            <a:pPr>
              <a:lnSpc>
                <a:spcPct val="150000"/>
              </a:lnSpc>
            </a:pPr>
            <a:r>
              <a:rPr lang="en-US" sz="2000">
                <a:latin typeface="UTM Avo" panose="02040603050506020204" pitchFamily="18" charset="0"/>
                <a:cs typeface="Times New Roman" panose="02020603050405020304" pitchFamily="18" charset="0"/>
              </a:rPr>
              <a:t>- T</a:t>
            </a:r>
            <a:r>
              <a:rPr lang="vi-VN" sz="2000">
                <a:latin typeface="UTM Avo" panose="02040603050506020204" pitchFamily="18" charset="0"/>
                <a:cs typeface="Times New Roman" panose="02020603050405020304" pitchFamily="18" charset="0"/>
              </a:rPr>
              <a:t>hêm đường viền cho hình ảnh:</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Chọn hình ảnh.</a:t>
            </a: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Format/Picture Styles/Picture Border </a:t>
            </a:r>
            <a:r>
              <a:rPr lang="vi-VN" sz="2000">
                <a:latin typeface="UTM Avo" panose="02040603050506020204" pitchFamily="18" charset="0"/>
                <a:cs typeface="Times New Roman" panose="02020603050405020304" pitchFamily="18" charset="0"/>
              </a:rPr>
              <a:t>rồi chọn màu đường viền, kiểu</a:t>
            </a:r>
          </a:p>
          <a:p>
            <a:pPr>
              <a:lnSpc>
                <a:spcPct val="150000"/>
              </a:lnSpc>
            </a:pPr>
            <a:r>
              <a:rPr lang="vi-VN" sz="2000">
                <a:latin typeface="UTM Avo" panose="02040603050506020204" pitchFamily="18" charset="0"/>
                <a:cs typeface="Times New Roman" panose="02020603050405020304" pitchFamily="18" charset="0"/>
              </a:rPr>
              <a:t>đường viền. </a:t>
            </a:r>
          </a:p>
        </p:txBody>
      </p:sp>
      <p:sp>
        <p:nvSpPr>
          <p:cNvPr id="5" name="Rectangle 4">
            <a:extLst>
              <a:ext uri="{FF2B5EF4-FFF2-40B4-BE49-F238E27FC236}">
                <a16:creationId xmlns="" xmlns:a16="http://schemas.microsoft.com/office/drawing/2014/main" id="{0C47FA66-316B-4A83-8D3D-1F3FE5C78823}"/>
              </a:ext>
            </a:extLst>
          </p:cNvPr>
          <p:cNvSpPr/>
          <p:nvPr/>
        </p:nvSpPr>
        <p:spPr>
          <a:xfrm>
            <a:off x="504680" y="2262977"/>
            <a:ext cx="3372839" cy="2335319"/>
          </a:xfrm>
          <a:prstGeom prst="rect">
            <a:avLst/>
          </a:prstGeom>
        </p:spPr>
        <p:txBody>
          <a:bodyPr wrap="square">
            <a:spAutoFit/>
          </a:bodyPr>
          <a:lstStyle/>
          <a:p>
            <a:pPr algn="just">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có thể đặt nền màu xanh cho trang chiếu, đổi màu cho văn bản để được kết quả tương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tự như Hình 12.10.</a:t>
            </a:r>
          </a:p>
        </p:txBody>
      </p:sp>
    </p:spTree>
    <p:extLst>
      <p:ext uri="{BB962C8B-B14F-4D97-AF65-F5344CB8AC3E}">
        <p14:creationId xmlns:p14="http://schemas.microsoft.com/office/powerpoint/2010/main" val="1841997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 xmlns:a16="http://schemas.microsoft.com/office/drawing/2014/main" id="{6984EAA8-CC77-473C-A62D-7499485E0DBB}"/>
              </a:ext>
            </a:extLst>
          </p:cNvPr>
          <p:cNvPicPr>
            <a:picLocks noChangeAspect="1"/>
          </p:cNvPicPr>
          <p:nvPr/>
        </p:nvPicPr>
        <p:blipFill>
          <a:blip r:embed="rId3"/>
          <a:stretch>
            <a:fillRect/>
          </a:stretch>
        </p:blipFill>
        <p:spPr>
          <a:xfrm>
            <a:off x="510166" y="3656590"/>
            <a:ext cx="3490335" cy="952468"/>
          </a:xfrm>
          <a:prstGeom prst="rect">
            <a:avLst/>
          </a:prstGeom>
        </p:spPr>
      </p:pic>
      <p:pic>
        <p:nvPicPr>
          <p:cNvPr id="9" name="Picture 8">
            <a:extLst>
              <a:ext uri="{FF2B5EF4-FFF2-40B4-BE49-F238E27FC236}">
                <a16:creationId xmlns="" xmlns:a16="http://schemas.microsoft.com/office/drawing/2014/main" id="{B7FB93AA-76BE-4819-AEF9-BC8C48CA7049}"/>
              </a:ext>
            </a:extLst>
          </p:cNvPr>
          <p:cNvPicPr>
            <a:picLocks noChangeAspect="1"/>
          </p:cNvPicPr>
          <p:nvPr/>
        </p:nvPicPr>
        <p:blipFill rotWithShape="1">
          <a:blip r:embed="rId4"/>
          <a:srcRect t="73276" b="2780"/>
          <a:stretch/>
        </p:blipFill>
        <p:spPr>
          <a:xfrm>
            <a:off x="510166" y="4768509"/>
            <a:ext cx="11276720" cy="1302568"/>
          </a:xfrm>
          <a:prstGeom prst="rect">
            <a:avLst/>
          </a:prstGeom>
        </p:spPr>
      </p:pic>
      <p:sp>
        <p:nvSpPr>
          <p:cNvPr id="2" name="TextBox 1"/>
          <p:cNvSpPr txBox="1"/>
          <p:nvPr/>
        </p:nvSpPr>
        <p:spPr>
          <a:xfrm>
            <a:off x="697230" y="1577340"/>
            <a:ext cx="10938510" cy="2062103"/>
          </a:xfrm>
          <a:prstGeom prst="rect">
            <a:avLst/>
          </a:prstGeom>
          <a:noFill/>
        </p:spPr>
        <p:txBody>
          <a:bodyPr wrap="square" rtlCol="0">
            <a:spAutoFit/>
          </a:bodyPr>
          <a:lstStyle/>
          <a:p>
            <a:r>
              <a:rPr lang="vi-VN" sz="3200" b="1" dirty="0">
                <a:solidFill>
                  <a:srgbClr val="FF0000"/>
                </a:solidFill>
                <a:latin typeface="Times New Roman" panose="02020603050405020304" pitchFamily="18" charset="0"/>
                <a:cs typeface="Times New Roman" panose="02020603050405020304" pitchFamily="18" charset="0"/>
              </a:rPr>
              <a:t>Câu hỏi</a:t>
            </a:r>
            <a:r>
              <a:rPr lang="vi-VN" sz="3200" dirty="0">
                <a:latin typeface="Times New Roman" panose="02020603050405020304" pitchFamily="18" charset="0"/>
                <a:cs typeface="Times New Roman" panose="02020603050405020304" pitchFamily="18" charset="0"/>
              </a:rPr>
              <a:t>: Em hãy bổ sung kết quả tính toán dự án Trường học xanh đã làm trong phần mềm bảng tính vào bài trình chiếu (có thể ở trang dự kiến kết quả). Chọn mẫu định dạng phù hợp cho trang chiếu vừa bổ dung.</a:t>
            </a:r>
          </a:p>
        </p:txBody>
      </p:sp>
    </p:spTree>
    <p:extLst>
      <p:ext uri="{BB962C8B-B14F-4D97-AF65-F5344CB8AC3E}">
        <p14:creationId xmlns:p14="http://schemas.microsoft.com/office/powerpoint/2010/main" val="1128014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219A1E-4949-46F0-BD26-8D668BA0BBBB}"/>
              </a:ext>
            </a:extLst>
          </p:cNvPr>
          <p:cNvPicPr>
            <a:picLocks noChangeAspect="1"/>
          </p:cNvPicPr>
          <p:nvPr/>
        </p:nvPicPr>
        <p:blipFill rotWithShape="1">
          <a:blip r:embed="rId2"/>
          <a:srcRect b="7692"/>
          <a:stretch/>
        </p:blipFill>
        <p:spPr>
          <a:xfrm>
            <a:off x="6069329" y="1314450"/>
            <a:ext cx="5720859" cy="3566160"/>
          </a:xfrm>
          <a:prstGeom prst="rect">
            <a:avLst/>
          </a:prstGeom>
        </p:spPr>
      </p:pic>
      <p:pic>
        <p:nvPicPr>
          <p:cNvPr id="7" name="Picture 6">
            <a:extLst>
              <a:ext uri="{FF2B5EF4-FFF2-40B4-BE49-F238E27FC236}">
                <a16:creationId xmlns="" xmlns:a16="http://schemas.microsoft.com/office/drawing/2014/main" id="{BE81A8BE-E79C-482D-B60E-19AC66E7B3D8}"/>
              </a:ext>
            </a:extLst>
          </p:cNvPr>
          <p:cNvPicPr>
            <a:picLocks noChangeAspect="1"/>
          </p:cNvPicPr>
          <p:nvPr/>
        </p:nvPicPr>
        <p:blipFill rotWithShape="1">
          <a:blip r:embed="rId3"/>
          <a:srcRect r="52376" b="12997"/>
          <a:stretch/>
        </p:blipFill>
        <p:spPr>
          <a:xfrm>
            <a:off x="311527" y="1314449"/>
            <a:ext cx="5552063" cy="3566161"/>
          </a:xfrm>
          <a:prstGeom prst="rect">
            <a:avLst/>
          </a:prstGeom>
        </p:spPr>
      </p:pic>
    </p:spTree>
    <p:extLst>
      <p:ext uri="{BB962C8B-B14F-4D97-AF65-F5344CB8AC3E}">
        <p14:creationId xmlns:p14="http://schemas.microsoft.com/office/powerpoint/2010/main" val="3328809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B02E29A-7976-4FE3-982A-F28BB3399CC2}"/>
              </a:ext>
            </a:extLst>
          </p:cNvPr>
          <p:cNvSpPr/>
          <p:nvPr/>
        </p:nvSpPr>
        <p:spPr>
          <a:xfrm>
            <a:off x="493044" y="240182"/>
            <a:ext cx="10754619" cy="1176156"/>
          </a:xfrm>
          <a:prstGeom prst="rect">
            <a:avLst/>
          </a:prstGeom>
        </p:spPr>
        <p:txBody>
          <a:bodyPr wrap="square">
            <a:spAutoFit/>
          </a:bodyPr>
          <a:lstStyle/>
          <a:p>
            <a:pPr defTabSz="342900">
              <a:lnSpc>
                <a:spcPct val="135000"/>
              </a:lnSpc>
            </a:pPr>
            <a:r>
              <a:rPr lang="en-US" sz="2800" b="1">
                <a:solidFill>
                  <a:srgbClr val="F03C69"/>
                </a:solidFill>
                <a:latin typeface="SVN-SAF" panose="02040603050506020204" pitchFamily="18" charset="0"/>
                <a:cs typeface="Times New Roman" panose="02020603050405020304" pitchFamily="18" charset="0"/>
              </a:rPr>
              <a:t>3</a:t>
            </a:r>
            <a:r>
              <a:rPr lang="vi-VN" sz="2800" b="1">
                <a:solidFill>
                  <a:srgbClr val="F03C69"/>
                </a:solidFill>
                <a:latin typeface="SVN-SAF" panose="02040603050506020204" pitchFamily="18" charset="0"/>
                <a:cs typeface="Times New Roman" panose="02020603050405020304" pitchFamily="18" charset="0"/>
              </a:rPr>
              <a:t>. THỰC HÀNH: SAO CHÉP DỮ LIỆU, CHÈN HÌNH ẢNH, ĐỊNH DẠNG | CHO VĂN BẢN VÀ HÌNH ẢNH TRONG TRANG CHIếU</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13F535DB-C7FF-49E3-B2F6-7A5541E0EC93}"/>
              </a:ext>
            </a:extLst>
          </p:cNvPr>
          <p:cNvSpPr/>
          <p:nvPr/>
        </p:nvSpPr>
        <p:spPr>
          <a:xfrm>
            <a:off x="415058" y="1416338"/>
            <a:ext cx="11361883" cy="3050900"/>
          </a:xfrm>
          <a:prstGeom prst="rect">
            <a:avLst/>
          </a:prstGeom>
        </p:spPr>
        <p:txBody>
          <a:bodyPr wrap="square">
            <a:spAutoFit/>
          </a:bodyPr>
          <a:lstStyle/>
          <a:p>
            <a:pPr algn="just" defTabSz="342900">
              <a:lnSpc>
                <a:spcPct val="140000"/>
              </a:lnSpc>
            </a:pPr>
            <a:r>
              <a:rPr lang="vi-VN" sz="2000" b="1" dirty="0">
                <a:latin typeface="UTM Avo" panose="02040603050506020204" pitchFamily="18" charset="0"/>
                <a:cs typeface="Times New Roman" panose="02020603050405020304" pitchFamily="18" charset="0"/>
              </a:rPr>
              <a:t>Nhiệm vụ </a:t>
            </a:r>
            <a:endParaRPr lang="en-US" sz="2000" b="1" dirty="0">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rPr>
              <a:t>Tiếp tục hoàn thiện bài trình chiếu báo cáo dự án </a:t>
            </a:r>
            <a:r>
              <a:rPr lang="vi-VN" sz="2000" b="1" dirty="0">
                <a:latin typeface="UTM Avo" panose="02040603050506020204" pitchFamily="18" charset="0"/>
                <a:cs typeface="Times New Roman" panose="02020603050405020304" pitchFamily="18" charset="0"/>
              </a:rPr>
              <a:t>Trường học xanh</a:t>
            </a:r>
            <a:r>
              <a:rPr lang="vi-VN" sz="2000" dirty="0">
                <a:latin typeface="UTM Avo" panose="02040603050506020204" pitchFamily="18" charset="0"/>
                <a:cs typeface="Times New Roman" panose="02020603050405020304" pitchFamily="18" charset="0"/>
              </a:rPr>
              <a:t>. </a:t>
            </a:r>
            <a:endParaRPr lang="en-US" sz="2000" dirty="0">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rPr>
              <a: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Sao chép dữ liệu từ </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tệp văn bản </a:t>
            </a:r>
            <a:r>
              <a:rPr lang="vi-VN" sz="2000" dirty="0">
                <a:solidFill>
                  <a:srgbClr val="FF3399"/>
                </a:solidFill>
                <a:latin typeface="UTM Avo" panose="02040603050506020204" pitchFamily="18" charset="0"/>
                <a:cs typeface="Times New Roman" panose="02020603050405020304" pitchFamily="18" charset="0"/>
              </a:rPr>
              <a:t>Truonghocxanh.docx </a:t>
            </a:r>
            <a:endParaRPr lang="en-US" sz="2000" dirty="0">
              <a:latin typeface="UTM Avo" panose="02040603050506020204" pitchFamily="18" charset="0"/>
              <a:cs typeface="Times New Roman" panose="02020603050405020304" pitchFamily="18" charset="0"/>
            </a:endParaRPr>
          </a:p>
          <a:p>
            <a:pPr indent="3206750" algn="just" defTabSz="342900">
              <a:lnSpc>
                <a:spcPct val="140000"/>
              </a:lnSpc>
            </a:pPr>
            <a:r>
              <a:rPr lang="en-US" sz="2000" dirty="0">
                <a:latin typeface="UTM Avo" panose="02040603050506020204" pitchFamily="18" charset="0"/>
                <a:cs typeface="Times New Roman" panose="02020603050405020304" pitchFamily="18" charset="0"/>
                <a:sym typeface="Wingdings 3" panose="05040102010807070707" pitchFamily="18" charset="2"/>
              </a:rPr>
              <a:t> </a:t>
            </a:r>
            <a:r>
              <a:rPr lang="vi-VN" sz="2000" dirty="0">
                <a:latin typeface="UTM Avo" panose="02040603050506020204" pitchFamily="18" charset="0"/>
                <a:cs typeface="Times New Roman" panose="02020603050405020304" pitchFamily="18" charset="0"/>
              </a:rPr>
              <a:t>tệp</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trình chiếu </a:t>
            </a:r>
            <a:r>
              <a:rPr lang="vi-VN" sz="2000" dirty="0">
                <a:solidFill>
                  <a:srgbClr val="FF3399"/>
                </a:solidFill>
                <a:latin typeface="UTM Avo" panose="02040603050506020204" pitchFamily="18" charset="0"/>
                <a:cs typeface="Times New Roman" panose="02020603050405020304" pitchFamily="18" charset="0"/>
              </a:rPr>
              <a:t>Truonghocxanh.pptx</a:t>
            </a:r>
            <a:r>
              <a:rPr lang="vi-VN" sz="2000" dirty="0">
                <a:latin typeface="UTM Avo" panose="02040603050506020204" pitchFamily="18" charset="0"/>
                <a:cs typeface="Times New Roman" panose="02020603050405020304" pitchFamily="18" charset="0"/>
              </a:rPr>
              <a:t>. </a:t>
            </a:r>
            <a:endParaRPr lang="en-US" sz="2000" dirty="0">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rPr>
              <a:t>- Định dạng cho văn bản trên trang chiếu. </a:t>
            </a:r>
            <a:endParaRPr lang="en-US" sz="2000" dirty="0">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rPr>
              <a:t>- Chèn hình ảnh minh hoạ vào trang chiếu. </a:t>
            </a:r>
            <a:endParaRPr lang="en-US" sz="2000" dirty="0">
              <a:latin typeface="UTM Avo" panose="02040603050506020204" pitchFamily="18" charset="0"/>
              <a:cs typeface="Times New Roman" panose="02020603050405020304" pitchFamily="18" charset="0"/>
            </a:endParaRPr>
          </a:p>
          <a:p>
            <a:pPr algn="just" defTabSz="342900">
              <a:lnSpc>
                <a:spcPct val="140000"/>
              </a:lnSpc>
            </a:pPr>
            <a:r>
              <a:rPr lang="vi-VN" sz="2000" dirty="0">
                <a:latin typeface="UTM Avo" panose="02040603050506020204" pitchFamily="18" charset="0"/>
                <a:cs typeface="Times New Roman" panose="02020603050405020304" pitchFamily="18" charset="0"/>
              </a:rPr>
              <a:t>- Định dạng cho hình ảnh trên trang chiếu. </a:t>
            </a:r>
            <a:endParaRPr lang="en-US"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50140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1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19D6A81-1AD5-4DA6-A073-A4C5C5F6EFED}"/>
              </a:ext>
            </a:extLst>
          </p:cNvPr>
          <p:cNvPicPr>
            <a:picLocks noChangeAspect="1"/>
          </p:cNvPicPr>
          <p:nvPr/>
        </p:nvPicPr>
        <p:blipFill>
          <a:blip r:embed="rId2"/>
          <a:stretch>
            <a:fillRect/>
          </a:stretch>
        </p:blipFill>
        <p:spPr>
          <a:xfrm>
            <a:off x="6550092" y="883000"/>
            <a:ext cx="5203564" cy="2262419"/>
          </a:xfrm>
          <a:prstGeom prst="rect">
            <a:avLst/>
          </a:prstGeom>
        </p:spPr>
      </p:pic>
      <p:pic>
        <p:nvPicPr>
          <p:cNvPr id="5" name="Picture 4">
            <a:extLst>
              <a:ext uri="{FF2B5EF4-FFF2-40B4-BE49-F238E27FC236}">
                <a16:creationId xmlns="" xmlns:a16="http://schemas.microsoft.com/office/drawing/2014/main" id="{B053AB17-CEED-4BE9-9F11-474C5D054E01}"/>
              </a:ext>
            </a:extLst>
          </p:cNvPr>
          <p:cNvPicPr>
            <a:picLocks noChangeAspect="1"/>
          </p:cNvPicPr>
          <p:nvPr/>
        </p:nvPicPr>
        <p:blipFill>
          <a:blip r:embed="rId3"/>
          <a:stretch>
            <a:fillRect/>
          </a:stretch>
        </p:blipFill>
        <p:spPr>
          <a:xfrm>
            <a:off x="1945313" y="3295890"/>
            <a:ext cx="8301374" cy="3008962"/>
          </a:xfrm>
          <a:prstGeom prst="rect">
            <a:avLst/>
          </a:prstGeom>
        </p:spPr>
      </p:pic>
      <p:sp>
        <p:nvSpPr>
          <p:cNvPr id="4" name="Rectangle 3">
            <a:extLst>
              <a:ext uri="{FF2B5EF4-FFF2-40B4-BE49-F238E27FC236}">
                <a16:creationId xmlns="" xmlns:a16="http://schemas.microsoft.com/office/drawing/2014/main" id="{A700E2EC-3700-4180-AC3C-D7FF0BB1F1F3}"/>
              </a:ext>
            </a:extLst>
          </p:cNvPr>
          <p:cNvSpPr/>
          <p:nvPr/>
        </p:nvSpPr>
        <p:spPr>
          <a:xfrm>
            <a:off x="554091" y="389323"/>
            <a:ext cx="7478740" cy="1878143"/>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a) Sao chép dữ liệu từ tệp văn bản sang tệp trình chiếu</a:t>
            </a: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Mở tệp văn bản </a:t>
            </a:r>
            <a:r>
              <a:rPr lang="vi-VN" sz="2000">
                <a:solidFill>
                  <a:srgbClr val="FF3399"/>
                </a:solidFill>
                <a:latin typeface="UTM Avo" panose="02040603050506020204" pitchFamily="18" charset="0"/>
                <a:cs typeface="Times New Roman" panose="02020603050405020304" pitchFamily="18" charset="0"/>
              </a:rPr>
              <a:t>Truonghocxanh.docx</a:t>
            </a:r>
            <a:endParaRPr lang="en-US" sz="2000">
              <a:solidFill>
                <a:srgbClr val="FF3399"/>
              </a:solidFill>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Chọn phần dữ liệu cần sao chép (Hình 12.2) rồi thực hiện lệnh </a:t>
            </a:r>
            <a:r>
              <a:rPr lang="vi-VN" sz="2000" b="1">
                <a:latin typeface="UTM Avo" panose="02040603050506020204" pitchFamily="18" charset="0"/>
                <a:cs typeface="Times New Roman" panose="02020603050405020304" pitchFamily="18" charset="0"/>
              </a:rPr>
              <a:t>Copy</a:t>
            </a:r>
            <a:r>
              <a:rPr lang="en-US"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942177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2D3876C-2896-4558-B1BD-1E980D179BCC}"/>
              </a:ext>
            </a:extLst>
          </p:cNvPr>
          <p:cNvPicPr>
            <a:picLocks noChangeAspect="1"/>
          </p:cNvPicPr>
          <p:nvPr/>
        </p:nvPicPr>
        <p:blipFill>
          <a:blip r:embed="rId2"/>
          <a:stretch>
            <a:fillRect/>
          </a:stretch>
        </p:blipFill>
        <p:spPr>
          <a:xfrm>
            <a:off x="2208939" y="1561630"/>
            <a:ext cx="7774122" cy="4792360"/>
          </a:xfrm>
          <a:prstGeom prst="rect">
            <a:avLst/>
          </a:prstGeom>
        </p:spPr>
      </p:pic>
      <p:sp>
        <p:nvSpPr>
          <p:cNvPr id="4" name="Rectangle 3">
            <a:extLst>
              <a:ext uri="{FF2B5EF4-FFF2-40B4-BE49-F238E27FC236}">
                <a16:creationId xmlns="" xmlns:a16="http://schemas.microsoft.com/office/drawing/2014/main" id="{73219218-5F43-412E-9582-A06A344E29D1}"/>
              </a:ext>
            </a:extLst>
          </p:cNvPr>
          <p:cNvSpPr/>
          <p:nvPr/>
        </p:nvSpPr>
        <p:spPr>
          <a:xfrm>
            <a:off x="577240" y="400897"/>
            <a:ext cx="9654780" cy="954813"/>
          </a:xfrm>
          <a:prstGeom prst="rect">
            <a:avLst/>
          </a:prstGeom>
        </p:spPr>
        <p:txBody>
          <a:bodyPr wrap="square">
            <a:spAutoFit/>
          </a:bodyPr>
          <a:lstStyle/>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3</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Mở tập trình chiếu </a:t>
            </a:r>
            <a:r>
              <a:rPr lang="vi-VN" sz="2000">
                <a:solidFill>
                  <a:srgbClr val="FF3399"/>
                </a:solidFill>
                <a:latin typeface="UTM Avo" panose="02040603050506020204" pitchFamily="18" charset="0"/>
                <a:cs typeface="Times New Roman" panose="02020603050405020304" pitchFamily="18" charset="0"/>
              </a:rPr>
              <a:t>Truonghocxanh.pptx</a:t>
            </a:r>
            <a:endParaRPr lang="en-US" sz="2000">
              <a:solidFill>
                <a:srgbClr val="FF3399"/>
              </a:solidFill>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4</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Đặt con trỏ tại vị trí cần sao chép đến rồi thực hiện lệnh </a:t>
            </a:r>
            <a:r>
              <a:rPr lang="vi-VN" sz="2000" b="1">
                <a:latin typeface="UTM Avo" panose="02040603050506020204" pitchFamily="18" charset="0"/>
                <a:cs typeface="Times New Roman" panose="02020603050405020304" pitchFamily="18" charset="0"/>
              </a:rPr>
              <a:t>Paste</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24037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B38A5FA-39FD-4FF9-B271-B3CFAA4DA49D}"/>
              </a:ext>
            </a:extLst>
          </p:cNvPr>
          <p:cNvPicPr>
            <a:picLocks noChangeAspect="1"/>
          </p:cNvPicPr>
          <p:nvPr/>
        </p:nvPicPr>
        <p:blipFill>
          <a:blip r:embed="rId2"/>
          <a:stretch>
            <a:fillRect/>
          </a:stretch>
        </p:blipFill>
        <p:spPr>
          <a:xfrm>
            <a:off x="630889" y="1588603"/>
            <a:ext cx="10994316" cy="3247484"/>
          </a:xfrm>
          <a:prstGeom prst="rect">
            <a:avLst/>
          </a:prstGeom>
        </p:spPr>
      </p:pic>
      <p:sp>
        <p:nvSpPr>
          <p:cNvPr id="4" name="Rectangle 3">
            <a:extLst>
              <a:ext uri="{FF2B5EF4-FFF2-40B4-BE49-F238E27FC236}">
                <a16:creationId xmlns="" xmlns:a16="http://schemas.microsoft.com/office/drawing/2014/main" id="{4A10F90A-C38F-44C0-96D3-30C0392964D1}"/>
              </a:ext>
            </a:extLst>
          </p:cNvPr>
          <p:cNvSpPr/>
          <p:nvPr/>
        </p:nvSpPr>
        <p:spPr>
          <a:xfrm>
            <a:off x="554090" y="389323"/>
            <a:ext cx="11147915" cy="950325"/>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Sử dụng các công cụ định dạng văn bản </a:t>
            </a:r>
          </a:p>
          <a:p>
            <a:pPr>
              <a:lnSpc>
                <a:spcPct val="150000"/>
              </a:lnSpc>
            </a:pPr>
            <a:r>
              <a:rPr lang="vi-VN" sz="2000">
                <a:latin typeface="UTM Avo" panose="02040603050506020204" pitchFamily="18" charset="0"/>
                <a:cs typeface="Times New Roman" panose="02020603050405020304" pitchFamily="18" charset="0"/>
              </a:rPr>
              <a:t>Các công cụ định dạng văn bản của phần mềm trình chiếu nằm trong thẻ Home</a:t>
            </a:r>
          </a:p>
        </p:txBody>
      </p:sp>
      <p:sp>
        <p:nvSpPr>
          <p:cNvPr id="5" name="Rectangle 4">
            <a:extLst>
              <a:ext uri="{FF2B5EF4-FFF2-40B4-BE49-F238E27FC236}">
                <a16:creationId xmlns="" xmlns:a16="http://schemas.microsoft.com/office/drawing/2014/main" id="{9DDE6594-6C48-4789-870E-A4502E5FCDC6}"/>
              </a:ext>
            </a:extLst>
          </p:cNvPr>
          <p:cNvSpPr/>
          <p:nvPr/>
        </p:nvSpPr>
        <p:spPr>
          <a:xfrm>
            <a:off x="554089" y="4836087"/>
            <a:ext cx="11147915" cy="1411990"/>
          </a:xfrm>
          <a:prstGeom prst="rect">
            <a:avLst/>
          </a:prstGeom>
        </p:spPr>
        <p:txBody>
          <a:bodyPr wrap="square">
            <a:spAutoFit/>
          </a:bodyPr>
          <a:lstStyle/>
          <a:p>
            <a:pPr algn="just">
              <a:lnSpc>
                <a:spcPct val="150000"/>
              </a:lnSpc>
            </a:pPr>
            <a:r>
              <a:rPr lang="vi-VN" sz="2000">
                <a:latin typeface="UTM Avo" panose="02040603050506020204" pitchFamily="18" charset="0"/>
                <a:cs typeface="Times New Roman" panose="02020603050405020304" pitchFamily="18" charset="0"/>
              </a:rPr>
              <a:t>Em hãy sử dụng các công cụ định dạng văn bản, thêm kí hiệu đầu dòng,... để định dạng, đồng thời biên tập lại nội dung văn bản trong trang chiếu, chọn lọc từ ngữ, làm nổi bật ý chính,... để nội dung ngắn gọn, cô đọng. </a:t>
            </a:r>
          </a:p>
        </p:txBody>
      </p:sp>
    </p:spTree>
    <p:extLst>
      <p:ext uri="{BB962C8B-B14F-4D97-AF65-F5344CB8AC3E}">
        <p14:creationId xmlns:p14="http://schemas.microsoft.com/office/powerpoint/2010/main" val="1156443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319B190C-055B-4BC2-8078-931A88B2F5DC}"/>
              </a:ext>
            </a:extLst>
          </p:cNvPr>
          <p:cNvPicPr>
            <a:picLocks noChangeAspect="1"/>
          </p:cNvPicPr>
          <p:nvPr/>
        </p:nvPicPr>
        <p:blipFill>
          <a:blip r:embed="rId2"/>
          <a:stretch>
            <a:fillRect/>
          </a:stretch>
        </p:blipFill>
        <p:spPr>
          <a:xfrm>
            <a:off x="1822022" y="1062109"/>
            <a:ext cx="8612047" cy="5405113"/>
          </a:xfrm>
          <a:prstGeom prst="rect">
            <a:avLst/>
          </a:prstGeom>
        </p:spPr>
      </p:pic>
      <p:sp>
        <p:nvSpPr>
          <p:cNvPr id="4" name="Rectangle 3">
            <a:extLst>
              <a:ext uri="{FF2B5EF4-FFF2-40B4-BE49-F238E27FC236}">
                <a16:creationId xmlns="" xmlns:a16="http://schemas.microsoft.com/office/drawing/2014/main" id="{3F28E75D-FB99-4DBF-9012-CB54939333E7}"/>
              </a:ext>
            </a:extLst>
          </p:cNvPr>
          <p:cNvSpPr/>
          <p:nvPr/>
        </p:nvSpPr>
        <p:spPr>
          <a:xfrm>
            <a:off x="554087" y="390778"/>
            <a:ext cx="11147915" cy="488660"/>
          </a:xfrm>
          <a:prstGeom prst="rect">
            <a:avLst/>
          </a:prstGeom>
        </p:spPr>
        <p:txBody>
          <a:bodyPr wrap="square">
            <a:spAutoFit/>
          </a:bodyPr>
          <a:lstStyle/>
          <a:p>
            <a:pPr algn="ctr">
              <a:lnSpc>
                <a:spcPct val="150000"/>
              </a:lnSpc>
            </a:pPr>
            <a:r>
              <a:rPr lang="vi-VN" sz="2000">
                <a:latin typeface="UTM Avo" panose="02040603050506020204" pitchFamily="18" charset="0"/>
                <a:cs typeface="Times New Roman" panose="02020603050405020304" pitchFamily="18" charset="0"/>
              </a:rPr>
              <a:t>Ví dụ một phương án biên tập và định dạng lại trang chiếu trình bày ý tưởng dự án</a:t>
            </a:r>
          </a:p>
        </p:txBody>
      </p:sp>
    </p:spTree>
    <p:extLst>
      <p:ext uri="{BB962C8B-B14F-4D97-AF65-F5344CB8AC3E}">
        <p14:creationId xmlns:p14="http://schemas.microsoft.com/office/powerpoint/2010/main" val="2902412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A10F90A-C38F-44C0-96D3-30C0392964D1}"/>
              </a:ext>
            </a:extLst>
          </p:cNvPr>
          <p:cNvSpPr/>
          <p:nvPr/>
        </p:nvSpPr>
        <p:spPr>
          <a:xfrm>
            <a:off x="554090" y="389323"/>
            <a:ext cx="1114791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c) Áp dụng các mẫu định dạng</a:t>
            </a:r>
          </a:p>
        </p:txBody>
      </p:sp>
      <p:pic>
        <p:nvPicPr>
          <p:cNvPr id="6" name="Picture 5">
            <a:extLst>
              <a:ext uri="{FF2B5EF4-FFF2-40B4-BE49-F238E27FC236}">
                <a16:creationId xmlns="" xmlns:a16="http://schemas.microsoft.com/office/drawing/2014/main" id="{61613E13-75E1-4856-8ADE-F78034444846}"/>
              </a:ext>
            </a:extLst>
          </p:cNvPr>
          <p:cNvPicPr>
            <a:picLocks noChangeAspect="1"/>
          </p:cNvPicPr>
          <p:nvPr/>
        </p:nvPicPr>
        <p:blipFill rotWithShape="1">
          <a:blip r:embed="rId2"/>
          <a:srcRect b="2049"/>
          <a:stretch/>
        </p:blipFill>
        <p:spPr>
          <a:xfrm>
            <a:off x="3518704" y="1140943"/>
            <a:ext cx="8183301" cy="5327733"/>
          </a:xfrm>
          <a:prstGeom prst="rect">
            <a:avLst/>
          </a:prstGeom>
        </p:spPr>
      </p:pic>
      <p:sp>
        <p:nvSpPr>
          <p:cNvPr id="7" name="Rectangle 6">
            <a:extLst>
              <a:ext uri="{FF2B5EF4-FFF2-40B4-BE49-F238E27FC236}">
                <a16:creationId xmlns="" xmlns:a16="http://schemas.microsoft.com/office/drawing/2014/main" id="{117F7D0C-BF23-4EEC-A42C-7BFAA829C9F5}"/>
              </a:ext>
            </a:extLst>
          </p:cNvPr>
          <p:cNvSpPr/>
          <p:nvPr/>
        </p:nvSpPr>
        <p:spPr>
          <a:xfrm>
            <a:off x="554090" y="883433"/>
            <a:ext cx="3804213" cy="1878143"/>
          </a:xfrm>
          <a:prstGeom prst="rect">
            <a:avLst/>
          </a:prstGeom>
        </p:spPr>
        <p:txBody>
          <a:bodyPr wrap="square">
            <a:spAutoFit/>
          </a:bodyPr>
          <a:lstStyle/>
          <a:p>
            <a:pPr algn="ctr">
              <a:lnSpc>
                <a:spcPct val="150000"/>
              </a:lnSpc>
            </a:pPr>
            <a:r>
              <a:rPr lang="vi-VN" sz="2000">
                <a:latin typeface="UTM Avo" panose="02040603050506020204" pitchFamily="18" charset="0"/>
                <a:cs typeface="Times New Roman" panose="02020603050405020304" pitchFamily="18" charset="0"/>
              </a:rPr>
              <a:t>Các mẫu định dạng (theme) thiết kế sẵn được hiển thị trực quan trong nhóm </a:t>
            </a:r>
            <a:r>
              <a:rPr lang="vi-VN" sz="2000" b="1">
                <a:latin typeface="UTM Avo" panose="02040603050506020204" pitchFamily="18" charset="0"/>
                <a:cs typeface="Times New Roman" panose="02020603050405020304" pitchFamily="18" charset="0"/>
              </a:rPr>
              <a:t>Themes</a:t>
            </a:r>
            <a:r>
              <a:rPr lang="vi-VN" sz="2000">
                <a:latin typeface="UTM Avo" panose="02040603050506020204" pitchFamily="18" charset="0"/>
                <a:cs typeface="Times New Roman" panose="02020603050405020304" pitchFamily="18" charset="0"/>
              </a:rPr>
              <a:t> của thẻ </a:t>
            </a:r>
            <a:r>
              <a:rPr lang="vi-VN" sz="2000" b="1">
                <a:latin typeface="UTM Avo" panose="02040603050506020204" pitchFamily="18" charset="0"/>
                <a:cs typeface="Times New Roman" panose="02020603050405020304" pitchFamily="18" charset="0"/>
              </a:rPr>
              <a:t>Design</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149044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5A7EDBA-B379-4047-8DD6-DC4E9FE15EEC}"/>
              </a:ext>
            </a:extLst>
          </p:cNvPr>
          <p:cNvSpPr/>
          <p:nvPr/>
        </p:nvSpPr>
        <p:spPr>
          <a:xfrm>
            <a:off x="554091" y="389323"/>
            <a:ext cx="7837555" cy="3258649"/>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d) Chèn hình ảnh vào trang chiếu</a:t>
            </a: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 </a:t>
            </a:r>
            <a:r>
              <a:rPr lang="vi-VN" sz="2000">
                <a:latin typeface="UTM Avo" panose="02040603050506020204" pitchFamily="18" charset="0"/>
                <a:cs typeface="Times New Roman" panose="02020603050405020304" pitchFamily="18" charset="0"/>
              </a:rPr>
              <a:t>Chọn trang, vị trí trong trang cần chèn hình ảnh.</a:t>
            </a: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2.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Insert/Pictures </a:t>
            </a:r>
            <a:r>
              <a:rPr lang="vi-VN" sz="2000">
                <a:latin typeface="UTM Avo" panose="02040603050506020204" pitchFamily="18" charset="0"/>
                <a:cs typeface="Times New Roman" panose="02020603050405020304" pitchFamily="18" charset="0"/>
              </a:rPr>
              <a:t>để mở hộp thoại </a:t>
            </a:r>
            <a:r>
              <a:rPr lang="vi-VN" sz="2000" b="1">
                <a:latin typeface="UTM Avo" panose="02040603050506020204" pitchFamily="18" charset="0"/>
                <a:cs typeface="Times New Roman" panose="02020603050405020304" pitchFamily="18" charset="0"/>
              </a:rPr>
              <a:t>Insert Picture.</a:t>
            </a: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3.</a:t>
            </a:r>
            <a:r>
              <a:rPr lang="vi-VN" sz="2000">
                <a:latin typeface="UTM Avo" panose="02040603050506020204" pitchFamily="18" charset="0"/>
                <a:cs typeface="Times New Roman" panose="02020603050405020304" pitchFamily="18" charset="0"/>
              </a:rPr>
              <a:t> Chọn tệp ảnh, nháy chuột chọn nút </a:t>
            </a:r>
            <a:r>
              <a:rPr lang="vi-VN" sz="2000" b="1">
                <a:latin typeface="UTM Avo" panose="02040603050506020204" pitchFamily="18" charset="0"/>
                <a:cs typeface="Times New Roman" panose="02020603050405020304" pitchFamily="18" charset="0"/>
              </a:rPr>
              <a:t>Insert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Hình ảnh đã chọn được chèn vào trang chiếu.</a:t>
            </a:r>
          </a:p>
          <a:p>
            <a:pPr>
              <a:lnSpc>
                <a:spcPct val="150000"/>
              </a:lnSpc>
            </a:pPr>
            <a:r>
              <a:rPr lang="vi-VN" sz="2000" b="1">
                <a:latin typeface="UTM Avo" panose="02040603050506020204" pitchFamily="18" charset="0"/>
                <a:cs typeface="Times New Roman" panose="02020603050405020304" pitchFamily="18" charset="0"/>
              </a:rPr>
              <a:t>Lưu ý: </a:t>
            </a:r>
            <a:r>
              <a:rPr lang="vi-VN" sz="2000">
                <a:latin typeface="UTM Avo" panose="02040603050506020204" pitchFamily="18" charset="0"/>
                <a:cs typeface="Times New Roman" panose="02020603050405020304" pitchFamily="18" charset="0"/>
              </a:rPr>
              <a:t>Em có thể chèn hình ảnh vào trang chiếu bằng cách sử dụng lệnh </a:t>
            </a:r>
            <a:r>
              <a:rPr lang="vi-VN" sz="2000" b="1">
                <a:latin typeface="UTM Avo" panose="02040603050506020204" pitchFamily="18" charset="0"/>
                <a:cs typeface="Times New Roman" panose="02020603050405020304" pitchFamily="18" charset="0"/>
              </a:rPr>
              <a:t>Copy</a:t>
            </a:r>
            <a:r>
              <a:rPr lang="vi-VN" sz="2000">
                <a:latin typeface="UTM Avo" panose="02040603050506020204" pitchFamily="18" charset="0"/>
                <a:cs typeface="Times New Roman" panose="02020603050405020304" pitchFamily="18" charset="0"/>
              </a:rPr>
              <a:t> và </a:t>
            </a:r>
            <a:r>
              <a:rPr lang="vi-VN" sz="2000" b="1">
                <a:latin typeface="UTM Avo" panose="02040603050506020204" pitchFamily="18" charset="0"/>
                <a:cs typeface="Times New Roman" panose="02020603050405020304" pitchFamily="18" charset="0"/>
              </a:rPr>
              <a:t>Paste</a:t>
            </a:r>
            <a:r>
              <a:rPr lang="vi-VN"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 xmlns:a16="http://schemas.microsoft.com/office/drawing/2014/main" id="{1F07E6C8-CA79-467B-B9DC-224153DA1B23}"/>
              </a:ext>
            </a:extLst>
          </p:cNvPr>
          <p:cNvPicPr>
            <a:picLocks noChangeAspect="1"/>
          </p:cNvPicPr>
          <p:nvPr/>
        </p:nvPicPr>
        <p:blipFill>
          <a:blip r:embed="rId2"/>
          <a:stretch>
            <a:fillRect/>
          </a:stretch>
        </p:blipFill>
        <p:spPr>
          <a:xfrm>
            <a:off x="8719329" y="757375"/>
            <a:ext cx="3129348" cy="2890597"/>
          </a:xfrm>
          <a:prstGeom prst="rect">
            <a:avLst/>
          </a:prstGeom>
        </p:spPr>
      </p:pic>
    </p:spTree>
    <p:extLst>
      <p:ext uri="{BB962C8B-B14F-4D97-AF65-F5344CB8AC3E}">
        <p14:creationId xmlns:p14="http://schemas.microsoft.com/office/powerpoint/2010/main" val="2265080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9748</TotalTime>
  <Words>618</Words>
  <Application>Microsoft Office PowerPoint</Application>
  <PresentationFormat>Widescreen</PresentationFormat>
  <Paragraphs>52</Paragraphs>
  <Slides>14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微软雅黑</vt:lpstr>
      <vt:lpstr>Arial</vt:lpstr>
      <vt:lpstr>Calibri</vt:lpstr>
      <vt:lpstr>等线</vt:lpstr>
      <vt:lpstr>iCiel Cadena</vt:lpstr>
      <vt:lpstr>Segoe Print</vt:lpstr>
      <vt:lpstr>SVN-SAF</vt:lpstr>
      <vt:lpstr>Times New Roman</vt:lpstr>
      <vt:lpstr>UTM Avo</vt:lpstr>
      <vt:lpstr>UTM Kabel KT</vt:lpstr>
      <vt:lpstr>Wingdings 3</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THCS HQ</cp:lastModifiedBy>
  <cp:revision>498</cp:revision>
  <dcterms:created xsi:type="dcterms:W3CDTF">2021-11-14T08:33:55Z</dcterms:created>
  <dcterms:modified xsi:type="dcterms:W3CDTF">2023-03-01T08:59:34Z</dcterms:modified>
</cp:coreProperties>
</file>