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70" r:id="rId2"/>
    <p:sldId id="261" r:id="rId3"/>
    <p:sldId id="256" r:id="rId4"/>
    <p:sldId id="257" r:id="rId5"/>
    <p:sldId id="262" r:id="rId6"/>
    <p:sldId id="263" r:id="rId7"/>
    <p:sldId id="271" r:id="rId8"/>
    <p:sldId id="268" r:id="rId9"/>
    <p:sldId id="269" r:id="rId10"/>
    <p:sldId id="266" r:id="rId11"/>
    <p:sldId id="265" r:id="rId12"/>
    <p:sldId id="267" r:id="rId13"/>
    <p:sldId id="27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D6370C"/>
    <a:srgbClr val="0000CC"/>
    <a:srgbClr val="003635"/>
    <a:srgbClr val="9EFF29"/>
    <a:srgbClr val="C80064"/>
    <a:srgbClr val="C33A1F"/>
    <a:srgbClr val="FF2549"/>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snapToGrid="0">
      <p:cViewPr varScale="1">
        <p:scale>
          <a:sx n="84" d="100"/>
          <a:sy n="84" d="100"/>
        </p:scale>
        <p:origin x="900" y="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D:\DOCUMENT 1\THCS HOANG QUE\ZOOM\GRADE 9\festivals around the world.mp4"/>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4"/>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4342"/>
  <ax:ocxPr ax:name="_cy" ax:value="13458"/>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D:\DOCUMENT 1\THCS HOANG QUE\ZOOM\GRADE 9\unit-8-listen-and-read-ex-1.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41"/>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3234"/>
  <ax:ocxPr ax:name="_cy" ax:value="1288"/>
</ax:ocx>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86896" y="2234381"/>
            <a:ext cx="6629400" cy="1688688"/>
          </a:xfrm>
          <a:noFill/>
          <a:effectLst>
            <a:outerShdw blurRad="50800" dist="38100" dir="2700000" algn="tl" rotWithShape="0">
              <a:prstClr val="black">
                <a:alpha val="40000"/>
              </a:prstClr>
            </a:outerShdw>
          </a:effectLst>
        </p:spPr>
        <p:txBody>
          <a:bodyPr>
            <a:normAutofit/>
          </a:bodyPr>
          <a:lstStyle>
            <a:lvl1pPr algn="r">
              <a:defRPr sz="3600">
                <a:solidFill>
                  <a:srgbClr val="FF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057399" y="3967313"/>
            <a:ext cx="6629400" cy="678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695" y="327577"/>
            <a:ext cx="8259098" cy="763526"/>
          </a:xfrm>
        </p:spPr>
        <p:txBody>
          <a:bodyPr>
            <a:normAutofit/>
          </a:bodyPr>
          <a:lstStyle>
            <a:lvl1pPr algn="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69"/>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338015"/>
            <a:ext cx="8093365" cy="763525"/>
          </a:xfrm>
        </p:spPr>
        <p:txBody>
          <a:bodyPr>
            <a:normAutofit/>
          </a:bodyPr>
          <a:lstStyle>
            <a:lvl1pPr algn="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3752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0992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3752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0992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3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III. READ</a:t>
            </a:r>
            <a:endParaRPr lang="en-US" dirty="0"/>
          </a:p>
        </p:txBody>
      </p:sp>
      <p:sp>
        <p:nvSpPr>
          <p:cNvPr id="3" name="Content Placeholder 2"/>
          <p:cNvSpPr>
            <a:spLocks noGrp="1"/>
          </p:cNvSpPr>
          <p:nvPr>
            <p:ph idx="1"/>
          </p:nvPr>
        </p:nvSpPr>
        <p:spPr/>
        <p:txBody>
          <a:bodyPr/>
          <a:lstStyle/>
          <a:p>
            <a:pPr marL="0" indent="0">
              <a:buNone/>
            </a:pPr>
            <a:r>
              <a:rPr lang="en-US" dirty="0"/>
              <a:t>Read the text page 65 + 66</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13" y="1913914"/>
            <a:ext cx="2827799" cy="166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63" y="1913914"/>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391" y="1929500"/>
            <a:ext cx="2548059"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61884" y="3657600"/>
            <a:ext cx="717056" cy="523220"/>
          </a:xfrm>
          <a:prstGeom prst="rect">
            <a:avLst/>
          </a:prstGeom>
          <a:noFill/>
        </p:spPr>
        <p:txBody>
          <a:bodyPr wrap="none" rtlCol="0">
            <a:spAutoFit/>
          </a:bodyPr>
          <a:lstStyle/>
          <a:p>
            <a:r>
              <a:rPr lang="en-US" sz="2800" b="1" dirty="0" err="1"/>
              <a:t>Tet</a:t>
            </a:r>
            <a:r>
              <a:rPr lang="en-US" sz="2800" b="1" dirty="0"/>
              <a:t> </a:t>
            </a:r>
          </a:p>
        </p:txBody>
      </p:sp>
      <p:sp>
        <p:nvSpPr>
          <p:cNvPr id="8" name="TextBox 7"/>
          <p:cNvSpPr txBox="1"/>
          <p:nvPr/>
        </p:nvSpPr>
        <p:spPr>
          <a:xfrm>
            <a:off x="3870957" y="3589309"/>
            <a:ext cx="1927131" cy="954107"/>
          </a:xfrm>
          <a:prstGeom prst="rect">
            <a:avLst/>
          </a:prstGeom>
          <a:noFill/>
        </p:spPr>
        <p:txBody>
          <a:bodyPr wrap="none" rtlCol="0">
            <a:spAutoFit/>
          </a:bodyPr>
          <a:lstStyle/>
          <a:p>
            <a:pPr algn="ctr"/>
            <a:r>
              <a:rPr lang="en-US" sz="2800" b="1" dirty="0"/>
              <a:t>Passover</a:t>
            </a:r>
          </a:p>
          <a:p>
            <a:pPr algn="ctr"/>
            <a:r>
              <a:rPr lang="en-US" sz="2800" b="1" dirty="0"/>
              <a:t>(</a:t>
            </a:r>
            <a:r>
              <a:rPr lang="en-US" sz="2800" b="1" dirty="0" err="1"/>
              <a:t>Lễ</a:t>
            </a:r>
            <a:r>
              <a:rPr lang="en-US" sz="2800" b="1" dirty="0"/>
              <a:t> </a:t>
            </a:r>
            <a:r>
              <a:rPr lang="en-US" sz="2800" b="1" dirty="0" err="1"/>
              <a:t>quá</a:t>
            </a:r>
            <a:r>
              <a:rPr lang="en-US" sz="2800" b="1" dirty="0"/>
              <a:t> </a:t>
            </a:r>
            <a:r>
              <a:rPr lang="en-US" sz="2800" b="1" dirty="0" err="1"/>
              <a:t>hải</a:t>
            </a:r>
            <a:r>
              <a:rPr lang="en-US" sz="2800" b="1" dirty="0"/>
              <a:t>)</a:t>
            </a:r>
          </a:p>
        </p:txBody>
      </p:sp>
      <p:sp>
        <p:nvSpPr>
          <p:cNvPr id="9" name="TextBox 8"/>
          <p:cNvSpPr txBox="1"/>
          <p:nvPr/>
        </p:nvSpPr>
        <p:spPr>
          <a:xfrm>
            <a:off x="6325754" y="3577325"/>
            <a:ext cx="2249334" cy="954107"/>
          </a:xfrm>
          <a:prstGeom prst="rect">
            <a:avLst/>
          </a:prstGeom>
          <a:noFill/>
        </p:spPr>
        <p:txBody>
          <a:bodyPr wrap="none" rtlCol="0">
            <a:spAutoFit/>
          </a:bodyPr>
          <a:lstStyle/>
          <a:p>
            <a:pPr algn="ctr"/>
            <a:r>
              <a:rPr lang="en-US" sz="2800" b="1" dirty="0"/>
              <a:t>Easter</a:t>
            </a:r>
          </a:p>
          <a:p>
            <a:pPr algn="ctr"/>
            <a:r>
              <a:rPr lang="en-US" sz="2800" b="1" dirty="0"/>
              <a:t>(</a:t>
            </a:r>
            <a:r>
              <a:rPr lang="en-US" sz="2800" b="1" dirty="0" err="1"/>
              <a:t>Lễ</a:t>
            </a:r>
            <a:r>
              <a:rPr lang="en-US" sz="2800" b="1" dirty="0"/>
              <a:t> </a:t>
            </a:r>
            <a:r>
              <a:rPr lang="en-US" sz="2800" b="1" dirty="0" err="1"/>
              <a:t>phục</a:t>
            </a:r>
            <a:r>
              <a:rPr lang="en-US" sz="2800" b="1" dirty="0"/>
              <a:t> </a:t>
            </a:r>
            <a:r>
              <a:rPr lang="en-US" sz="2800" b="1" dirty="0" err="1"/>
              <a:t>sinh</a:t>
            </a:r>
            <a:r>
              <a:rPr lang="en-US" sz="2800" b="1" dirty="0"/>
              <a:t>)</a:t>
            </a:r>
          </a:p>
        </p:txBody>
      </p:sp>
    </p:spTree>
    <p:extLst>
      <p:ext uri="{BB962C8B-B14F-4D97-AF65-F5344CB8AC3E}">
        <p14:creationId xmlns:p14="http://schemas.microsoft.com/office/powerpoint/2010/main" val="77129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barn(inVertical)">
                                      <p:cBhvr>
                                        <p:cTn id="25" dur="500"/>
                                        <p:tgtEl>
                                          <p:spTgt spid="51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barn(inVertical)">
                                      <p:cBhvr>
                                        <p:cTn id="33" dur="500"/>
                                        <p:tgtEl>
                                          <p:spTgt spid="51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III. READ</a:t>
            </a:r>
          </a:p>
        </p:txBody>
      </p:sp>
      <p:sp>
        <p:nvSpPr>
          <p:cNvPr id="4" name="Text Box 28"/>
          <p:cNvSpPr txBox="1">
            <a:spLocks noChangeArrowheads="1"/>
          </p:cNvSpPr>
          <p:nvPr/>
        </p:nvSpPr>
        <p:spPr bwMode="auto">
          <a:xfrm>
            <a:off x="0" y="1247989"/>
            <a:ext cx="8956964"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dirty="0"/>
              <a:t>Although there are many celebrations throughout the year, </a:t>
            </a:r>
            <a:r>
              <a:rPr lang="en-US" dirty="0" err="1"/>
              <a:t>Tet</a:t>
            </a:r>
            <a:r>
              <a:rPr lang="en-US" dirty="0"/>
              <a:t> or the Lunar New Year holiday is the most important celebration for Vietnamese people. </a:t>
            </a:r>
            <a:r>
              <a:rPr lang="en-US" dirty="0" err="1"/>
              <a:t>Tet</a:t>
            </a:r>
            <a:r>
              <a:rPr lang="en-US" dirty="0"/>
              <a:t> is a festival which occurs in late January or early February. It is a time for families to clean and decorate their homes, and enjoy special food such as sticky rice cakes. Family members who live apart try to be together at </a:t>
            </a:r>
            <a:r>
              <a:rPr lang="en-US" dirty="0" err="1"/>
              <a:t>Tet</a:t>
            </a:r>
            <a:r>
              <a:rPr lang="en-US" dirty="0"/>
              <a:t>.</a:t>
            </a:r>
          </a:p>
          <a:p>
            <a:pPr algn="just"/>
            <a:endParaRPr lang="en-US" sz="500" dirty="0"/>
          </a:p>
          <a:p>
            <a:pPr algn="just"/>
            <a:r>
              <a:rPr lang="en-US" dirty="0"/>
              <a:t>Passover is in late March or early April. This festival is celebrated in Israel and by all Jewish people. On this festival, people celebrate freedom from slavery. Passover is also an ancient spring festival. On the first and second nights of Passover, Jewish families eat a special meal called the Seder.    </a:t>
            </a:r>
          </a:p>
          <a:p>
            <a:pPr algn="just"/>
            <a:endParaRPr lang="en-US" sz="500" dirty="0"/>
          </a:p>
          <a:p>
            <a:pPr algn="just"/>
            <a:r>
              <a:rPr lang="en-US" dirty="0"/>
              <a:t>Easter is a joyful festival which is celebrated in many countries. It happens at around the same time as Passover. On Easter Day (Easter Sunday), young children receive chocolate or sugar eggs - as long as they are good. In many countries, people crowd the streets to watch colorful parades.    </a:t>
            </a:r>
          </a:p>
        </p:txBody>
      </p:sp>
    </p:spTree>
    <p:controls>
      <mc:AlternateContent xmlns:mc="http://schemas.openxmlformats.org/markup-compatibility/2006">
        <mc:Choice xmlns:v="urn:schemas-microsoft-com:vml" Requires="v">
          <p:control spid="4103" name="WindowsMediaPlayer1" r:id="rId2" imgW="4764240" imgH="463680"/>
        </mc:Choice>
        <mc:Fallback>
          <p:control name="WindowsMediaPlayer1" r:id="rId2" imgW="4764240" imgH="463680">
            <p:pic>
              <p:nvPicPr>
                <p:cNvPr id="3" name="WindowsMediaPlayer1"/>
                <p:cNvPicPr preferRelativeResize="0">
                  <a:picLocks noChangeArrowheads="1" noChangeShapeType="1"/>
                </p:cNvPicPr>
                <p:nvPr/>
              </p:nvPicPr>
              <p:blipFill>
                <a:blip r:embed="rId4"/>
                <a:srcRect/>
                <a:stretch>
                  <a:fillRect/>
                </a:stretch>
              </p:blipFill>
              <p:spPr bwMode="auto">
                <a:xfrm>
                  <a:off x="236538" y="738188"/>
                  <a:ext cx="4764087" cy="463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4149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III. READ</a:t>
            </a:r>
            <a:endParaRPr lang="en-US" dirty="0"/>
          </a:p>
        </p:txBody>
      </p:sp>
      <p:graphicFrame>
        <p:nvGraphicFramePr>
          <p:cNvPr id="4" name="Group 87"/>
          <p:cNvGraphicFramePr>
            <a:graphicFrameLocks noGrp="1"/>
          </p:cNvGraphicFramePr>
          <p:nvPr>
            <p:ph/>
            <p:extLst>
              <p:ext uri="{D42A27DB-BD31-4B8C-83A1-F6EECF244321}">
                <p14:modId xmlns:p14="http://schemas.microsoft.com/office/powerpoint/2010/main" val="4076121668"/>
              </p:ext>
            </p:extLst>
          </p:nvPr>
        </p:nvGraphicFramePr>
        <p:xfrm>
          <a:off x="301335" y="1353432"/>
          <a:ext cx="8437419" cy="3610704"/>
        </p:xfrm>
        <a:graphic>
          <a:graphicData uri="http://schemas.openxmlformats.org/drawingml/2006/table">
            <a:tbl>
              <a:tblPr>
                <a:tableStyleId>{5940675A-B579-460E-94D1-54222C63F5DA}</a:tableStyleId>
              </a:tblPr>
              <a:tblGrid>
                <a:gridCol w="1796857">
                  <a:extLst>
                    <a:ext uri="{9D8B030D-6E8A-4147-A177-3AD203B41FA5}">
                      <a16:colId xmlns:a16="http://schemas.microsoft.com/office/drawing/2014/main" val="20000"/>
                    </a:ext>
                  </a:extLst>
                </a:gridCol>
                <a:gridCol w="1578761">
                  <a:extLst>
                    <a:ext uri="{9D8B030D-6E8A-4147-A177-3AD203B41FA5}">
                      <a16:colId xmlns:a16="http://schemas.microsoft.com/office/drawing/2014/main" val="20001"/>
                    </a:ext>
                  </a:extLst>
                </a:gridCol>
                <a:gridCol w="1686182">
                  <a:extLst>
                    <a:ext uri="{9D8B030D-6E8A-4147-A177-3AD203B41FA5}">
                      <a16:colId xmlns:a16="http://schemas.microsoft.com/office/drawing/2014/main" val="20002"/>
                    </a:ext>
                  </a:extLst>
                </a:gridCol>
                <a:gridCol w="1687810">
                  <a:extLst>
                    <a:ext uri="{9D8B030D-6E8A-4147-A177-3AD203B41FA5}">
                      <a16:colId xmlns:a16="http://schemas.microsoft.com/office/drawing/2014/main" val="20003"/>
                    </a:ext>
                  </a:extLst>
                </a:gridCol>
                <a:gridCol w="1687809">
                  <a:extLst>
                    <a:ext uri="{9D8B030D-6E8A-4147-A177-3AD203B41FA5}">
                      <a16:colId xmlns:a16="http://schemas.microsoft.com/office/drawing/2014/main" val="20004"/>
                    </a:ext>
                  </a:extLst>
                </a:gridCol>
              </a:tblGrid>
              <a:tr h="4494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latin typeface="+mn-lt"/>
                        </a:rPr>
                        <a:t>Celebrations </a:t>
                      </a:r>
                      <a:endParaRPr kumimoji="0" lang="en-US" sz="2400" b="1" i="0" u="none" strike="noStrike" cap="none" normalizeH="0" baseline="0" dirty="0">
                        <a:ln>
                          <a:noFill/>
                        </a:ln>
                        <a:solidFill>
                          <a:schemeClr val="bg1"/>
                        </a:solidFill>
                        <a:effectLst/>
                        <a:latin typeface="+mn-lt"/>
                        <a:cs typeface="Arial" charset="0"/>
                      </a:endParaRPr>
                    </a:p>
                  </a:txBody>
                  <a:tcPr horzOverflow="overflow">
                    <a:solidFill>
                      <a:srgbClr val="007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latin typeface="+mn-lt"/>
                        </a:rPr>
                        <a:t>When? </a:t>
                      </a:r>
                      <a:endParaRPr kumimoji="0" lang="en-US" sz="2400" b="1" i="0" u="none" strike="noStrike" cap="none" normalizeH="0" baseline="0" dirty="0">
                        <a:ln>
                          <a:noFill/>
                        </a:ln>
                        <a:solidFill>
                          <a:schemeClr val="bg1"/>
                        </a:solidFill>
                        <a:effectLst/>
                        <a:latin typeface="+mn-lt"/>
                        <a:cs typeface="Arial" charset="0"/>
                      </a:endParaRPr>
                    </a:p>
                  </a:txBody>
                  <a:tcPr horzOverflow="overflow">
                    <a:solidFill>
                      <a:srgbClr val="007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latin typeface="+mn-lt"/>
                        </a:rPr>
                        <a:t>Activities </a:t>
                      </a:r>
                      <a:endParaRPr kumimoji="0" lang="en-US" sz="2400" b="1" i="0" u="none" strike="noStrike" cap="none" normalizeH="0" baseline="0" dirty="0">
                        <a:ln>
                          <a:noFill/>
                        </a:ln>
                        <a:solidFill>
                          <a:schemeClr val="bg1"/>
                        </a:solidFill>
                        <a:effectLst/>
                        <a:latin typeface="+mn-lt"/>
                        <a:cs typeface="Arial" charset="0"/>
                      </a:endParaRPr>
                    </a:p>
                  </a:txBody>
                  <a:tcPr horzOverflow="overflow">
                    <a:solidFill>
                      <a:srgbClr val="007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latin typeface="+mn-lt"/>
                        </a:rPr>
                        <a:t>Food </a:t>
                      </a:r>
                      <a:endParaRPr kumimoji="0" lang="en-US" sz="2400" b="1" i="0" u="none" strike="noStrike" cap="none" normalizeH="0" baseline="0" dirty="0">
                        <a:ln>
                          <a:noFill/>
                        </a:ln>
                        <a:solidFill>
                          <a:schemeClr val="bg1"/>
                        </a:solidFill>
                        <a:effectLst/>
                        <a:latin typeface="+mn-lt"/>
                        <a:cs typeface="Arial" charset="0"/>
                      </a:endParaRPr>
                    </a:p>
                  </a:txBody>
                  <a:tcPr horzOverflow="overflow">
                    <a:solidFill>
                      <a:srgbClr val="007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1"/>
                          </a:solidFill>
                          <a:effectLst/>
                          <a:latin typeface="+mn-lt"/>
                        </a:rPr>
                        <a:t>Country </a:t>
                      </a:r>
                      <a:endParaRPr kumimoji="0" lang="en-US" sz="2400" b="1" i="0" u="none" strike="noStrike" cap="none" normalizeH="0" baseline="0" dirty="0">
                        <a:ln>
                          <a:noFill/>
                        </a:ln>
                        <a:solidFill>
                          <a:schemeClr val="bg1"/>
                        </a:solidFill>
                        <a:effectLst/>
                        <a:latin typeface="+mn-lt"/>
                        <a:cs typeface="Arial" charset="0"/>
                      </a:endParaRPr>
                    </a:p>
                  </a:txBody>
                  <a:tcPr horzOverflow="overflow">
                    <a:solidFill>
                      <a:srgbClr val="007033"/>
                    </a:solidFill>
                  </a:tcPr>
                </a:tc>
                <a:extLst>
                  <a:ext uri="{0D108BD9-81ED-4DB2-BD59-A6C34878D82A}">
                    <a16:rowId xmlns:a16="http://schemas.microsoft.com/office/drawing/2014/main" val="10000"/>
                  </a:ext>
                </a:extLst>
              </a:tr>
              <a:tr h="105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1"/>
                  </a:ext>
                </a:extLst>
              </a:tr>
              <a:tr h="1051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2"/>
                  </a:ext>
                </a:extLst>
              </a:tr>
              <a:tr h="1051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3"/>
                  </a:ext>
                </a:extLst>
              </a:tr>
            </a:tbl>
          </a:graphicData>
        </a:graphic>
      </p:graphicFrame>
      <p:sp>
        <p:nvSpPr>
          <p:cNvPr id="7" name="Rectangle 91"/>
          <p:cNvSpPr>
            <a:spLocks noChangeArrowheads="1"/>
          </p:cNvSpPr>
          <p:nvPr/>
        </p:nvSpPr>
        <p:spPr bwMode="auto">
          <a:xfrm>
            <a:off x="2139950" y="1997490"/>
            <a:ext cx="15716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700" dirty="0">
                <a:latin typeface=".VnArial Narrow" pitchFamily="34" charset="0"/>
              </a:rPr>
              <a:t>- in late January or early February </a:t>
            </a:r>
          </a:p>
        </p:txBody>
      </p:sp>
      <p:sp>
        <p:nvSpPr>
          <p:cNvPr id="8" name="Rectangle 92"/>
          <p:cNvSpPr>
            <a:spLocks noChangeArrowheads="1"/>
          </p:cNvSpPr>
          <p:nvPr/>
        </p:nvSpPr>
        <p:spPr bwMode="auto">
          <a:xfrm>
            <a:off x="3647931" y="1866684"/>
            <a:ext cx="179791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700" dirty="0">
                <a:latin typeface=".VnArial Narrow" pitchFamily="34" charset="0"/>
              </a:rPr>
              <a:t>- clean, </a:t>
            </a:r>
          </a:p>
          <a:p>
            <a:r>
              <a:rPr lang="en-US" sz="1700" dirty="0">
                <a:latin typeface=".VnArial Narrow" pitchFamily="34" charset="0"/>
              </a:rPr>
              <a:t>decorate homes, </a:t>
            </a:r>
          </a:p>
          <a:p>
            <a:r>
              <a:rPr lang="en-US" sz="1700" dirty="0">
                <a:latin typeface=".VnArial Narrow" pitchFamily="34" charset="0"/>
              </a:rPr>
              <a:t> - enjoy special food</a:t>
            </a:r>
          </a:p>
        </p:txBody>
      </p:sp>
      <p:sp>
        <p:nvSpPr>
          <p:cNvPr id="9" name="Rectangle 93"/>
          <p:cNvSpPr>
            <a:spLocks noChangeArrowheads="1"/>
          </p:cNvSpPr>
          <p:nvPr/>
        </p:nvSpPr>
        <p:spPr bwMode="auto">
          <a:xfrm>
            <a:off x="5503862" y="1965090"/>
            <a:ext cx="14509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700" dirty="0">
                <a:latin typeface=".VnArial Narrow" pitchFamily="34" charset="0"/>
              </a:rPr>
              <a:t>- sticky rice cakes</a:t>
            </a:r>
          </a:p>
        </p:txBody>
      </p:sp>
      <p:sp>
        <p:nvSpPr>
          <p:cNvPr id="10" name="Rectangle 94"/>
          <p:cNvSpPr>
            <a:spLocks noChangeArrowheads="1"/>
          </p:cNvSpPr>
          <p:nvPr/>
        </p:nvSpPr>
        <p:spPr bwMode="auto">
          <a:xfrm>
            <a:off x="7366491" y="2128294"/>
            <a:ext cx="837217"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latin typeface=".VnArial Narrow" pitchFamily="34" charset="0"/>
              </a:rPr>
              <a:t>Vietnam</a:t>
            </a:r>
          </a:p>
        </p:txBody>
      </p:sp>
      <p:sp>
        <p:nvSpPr>
          <p:cNvPr id="11" name="Rectangle 95"/>
          <p:cNvSpPr>
            <a:spLocks noChangeArrowheads="1"/>
          </p:cNvSpPr>
          <p:nvPr/>
        </p:nvSpPr>
        <p:spPr bwMode="auto">
          <a:xfrm>
            <a:off x="2230438" y="3055270"/>
            <a:ext cx="122802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700" dirty="0">
                <a:latin typeface=".VnArial Narrow" pitchFamily="34" charset="0"/>
              </a:rPr>
              <a:t>- late March</a:t>
            </a:r>
          </a:p>
          <a:p>
            <a:r>
              <a:rPr lang="en-US" sz="1700" dirty="0">
                <a:latin typeface=".VnArial Narrow" pitchFamily="34" charset="0"/>
              </a:rPr>
              <a:t>or early April </a:t>
            </a:r>
          </a:p>
        </p:txBody>
      </p:sp>
      <p:sp>
        <p:nvSpPr>
          <p:cNvPr id="12" name="Rectangle 97"/>
          <p:cNvSpPr>
            <a:spLocks noChangeArrowheads="1"/>
          </p:cNvSpPr>
          <p:nvPr/>
        </p:nvSpPr>
        <p:spPr bwMode="auto">
          <a:xfrm>
            <a:off x="5445847" y="2924464"/>
            <a:ext cx="1457325"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700" dirty="0">
                <a:latin typeface=".VnArial Narrow" pitchFamily="34" charset="0"/>
              </a:rPr>
              <a:t>- special meal called the Seder </a:t>
            </a:r>
          </a:p>
        </p:txBody>
      </p:sp>
      <p:sp>
        <p:nvSpPr>
          <p:cNvPr id="13" name="Rectangle 98"/>
          <p:cNvSpPr>
            <a:spLocks noChangeArrowheads="1"/>
          </p:cNvSpPr>
          <p:nvPr/>
        </p:nvSpPr>
        <p:spPr bwMode="auto">
          <a:xfrm>
            <a:off x="7473957" y="3073269"/>
            <a:ext cx="62228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700" b="1" dirty="0">
                <a:latin typeface=".VnArial Narrow" pitchFamily="34" charset="0"/>
              </a:rPr>
              <a:t>Israel</a:t>
            </a:r>
          </a:p>
        </p:txBody>
      </p:sp>
      <p:sp>
        <p:nvSpPr>
          <p:cNvPr id="14" name="Rectangle 99"/>
          <p:cNvSpPr>
            <a:spLocks noChangeArrowheads="1"/>
          </p:cNvSpPr>
          <p:nvPr/>
        </p:nvSpPr>
        <p:spPr bwMode="auto">
          <a:xfrm>
            <a:off x="2230438" y="3964383"/>
            <a:ext cx="124906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700" dirty="0">
                <a:latin typeface=".VnArial Narrow" pitchFamily="34" charset="0"/>
              </a:rPr>
              <a:t>- around the</a:t>
            </a:r>
          </a:p>
          <a:p>
            <a:r>
              <a:rPr lang="en-US" sz="1700" dirty="0">
                <a:latin typeface=".VnArial Narrow" pitchFamily="34" charset="0"/>
              </a:rPr>
              <a:t>same time as</a:t>
            </a:r>
          </a:p>
          <a:p>
            <a:r>
              <a:rPr lang="en-US" sz="1700" dirty="0">
                <a:latin typeface=".VnArial Narrow" pitchFamily="34" charset="0"/>
              </a:rPr>
              <a:t>Passover </a:t>
            </a:r>
          </a:p>
        </p:txBody>
      </p:sp>
      <p:sp>
        <p:nvSpPr>
          <p:cNvPr id="15" name="Rectangle 100"/>
          <p:cNvSpPr>
            <a:spLocks noChangeArrowheads="1"/>
          </p:cNvSpPr>
          <p:nvPr/>
        </p:nvSpPr>
        <p:spPr bwMode="auto">
          <a:xfrm>
            <a:off x="3859501" y="3885139"/>
            <a:ext cx="169023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700" dirty="0">
                <a:latin typeface=".VnArial Narrow" pitchFamily="34" charset="0"/>
              </a:rPr>
              <a:t>- people crowd the streets to watch colorful  parades </a:t>
            </a:r>
          </a:p>
        </p:txBody>
      </p:sp>
      <p:sp>
        <p:nvSpPr>
          <p:cNvPr id="16" name="Rectangle 101"/>
          <p:cNvSpPr>
            <a:spLocks noChangeArrowheads="1"/>
          </p:cNvSpPr>
          <p:nvPr/>
        </p:nvSpPr>
        <p:spPr bwMode="auto">
          <a:xfrm>
            <a:off x="5424486" y="4095187"/>
            <a:ext cx="16097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700" dirty="0">
                <a:latin typeface=".VnArial Narrow" pitchFamily="34" charset="0"/>
              </a:rPr>
              <a:t>- chocolate or sugar eggs</a:t>
            </a:r>
          </a:p>
        </p:txBody>
      </p:sp>
      <p:sp>
        <p:nvSpPr>
          <p:cNvPr id="17" name="Rectangle 102"/>
          <p:cNvSpPr>
            <a:spLocks noChangeArrowheads="1"/>
          </p:cNvSpPr>
          <p:nvPr/>
        </p:nvSpPr>
        <p:spPr bwMode="auto">
          <a:xfrm>
            <a:off x="7287924" y="4084273"/>
            <a:ext cx="11398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700" b="1" dirty="0">
                <a:latin typeface=".VnArial Narrow" pitchFamily="34" charset="0"/>
              </a:rPr>
              <a:t>in many countries</a:t>
            </a:r>
          </a:p>
        </p:txBody>
      </p:sp>
      <p:sp>
        <p:nvSpPr>
          <p:cNvPr id="21" name="Rectangle 88"/>
          <p:cNvSpPr>
            <a:spLocks noChangeArrowheads="1"/>
          </p:cNvSpPr>
          <p:nvPr/>
        </p:nvSpPr>
        <p:spPr bwMode="auto">
          <a:xfrm>
            <a:off x="823913" y="207442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dirty="0" err="1">
                <a:solidFill>
                  <a:srgbClr val="FF0000"/>
                </a:solidFill>
                <a:latin typeface=".VnArial NarrowH" pitchFamily="34" charset="0"/>
              </a:rPr>
              <a:t>Tet</a:t>
            </a:r>
            <a:r>
              <a:rPr lang="en-US" sz="2000" dirty="0">
                <a:solidFill>
                  <a:srgbClr val="FF0000"/>
                </a:solidFill>
                <a:latin typeface=".VnArial NarrowH" pitchFamily="34" charset="0"/>
              </a:rPr>
              <a:t> </a:t>
            </a:r>
          </a:p>
        </p:txBody>
      </p:sp>
      <p:sp>
        <p:nvSpPr>
          <p:cNvPr id="22" name="Rectangle 89"/>
          <p:cNvSpPr>
            <a:spLocks noChangeArrowheads="1"/>
          </p:cNvSpPr>
          <p:nvPr/>
        </p:nvSpPr>
        <p:spPr bwMode="auto">
          <a:xfrm>
            <a:off x="509588" y="3164607"/>
            <a:ext cx="1392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dirty="0">
                <a:solidFill>
                  <a:srgbClr val="FF0000"/>
                </a:solidFill>
                <a:latin typeface=".VnArial NarrowH" pitchFamily="34" charset="0"/>
              </a:rPr>
              <a:t>Passover</a:t>
            </a:r>
            <a:r>
              <a:rPr lang="en-US" sz="2000" dirty="0">
                <a:solidFill>
                  <a:srgbClr val="FF0000"/>
                </a:solidFill>
                <a:latin typeface=".VnArial NarrowH" pitchFamily="34" charset="0"/>
              </a:rPr>
              <a:t> </a:t>
            </a:r>
          </a:p>
        </p:txBody>
      </p:sp>
      <p:sp>
        <p:nvSpPr>
          <p:cNvPr id="23" name="Rectangle 90"/>
          <p:cNvSpPr>
            <a:spLocks noChangeArrowheads="1"/>
          </p:cNvSpPr>
          <p:nvPr/>
        </p:nvSpPr>
        <p:spPr bwMode="auto">
          <a:xfrm>
            <a:off x="602457" y="4256087"/>
            <a:ext cx="107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dirty="0">
                <a:solidFill>
                  <a:srgbClr val="FF0000"/>
                </a:solidFill>
                <a:latin typeface=".VnArial NarrowH" pitchFamily="34" charset="0"/>
              </a:rPr>
              <a:t>Easter</a:t>
            </a:r>
            <a:r>
              <a:rPr lang="en-US" sz="2000" dirty="0">
                <a:solidFill>
                  <a:srgbClr val="FF0000"/>
                </a:solidFill>
                <a:latin typeface=".VnArial NarrowH" pitchFamily="34" charset="0"/>
              </a:rPr>
              <a:t> </a:t>
            </a:r>
          </a:p>
        </p:txBody>
      </p:sp>
      <p:sp>
        <p:nvSpPr>
          <p:cNvPr id="24" name="Line 96"/>
          <p:cNvSpPr>
            <a:spLocks noChangeShapeType="1"/>
          </p:cNvSpPr>
          <p:nvPr/>
        </p:nvSpPr>
        <p:spPr bwMode="auto">
          <a:xfrm>
            <a:off x="3673187" y="2872467"/>
            <a:ext cx="1661824" cy="1012672"/>
          </a:xfrm>
          <a:prstGeom prst="line">
            <a:avLst/>
          </a:prstGeom>
          <a:noFill/>
          <a:ln w="28575">
            <a:solidFill>
              <a:srgbClr val="007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83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21" grpId="0"/>
      <p:bldP spid="22" grpId="0"/>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7" name="Rectangle 6"/>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03942" y="408597"/>
            <a:ext cx="8617940" cy="4527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700" dirty="0"/>
              <a:t>1. We are going to _______the anniversary of our 50</a:t>
            </a:r>
            <a:r>
              <a:rPr lang="en-US" sz="1700" baseline="30000" dirty="0"/>
              <a:t>th</a:t>
            </a:r>
            <a:r>
              <a:rPr lang="en-US" sz="1700" dirty="0"/>
              <a:t> wedding.</a:t>
            </a:r>
          </a:p>
          <a:p>
            <a:pPr marL="0" indent="0">
              <a:spcBef>
                <a:spcPts val="0"/>
              </a:spcBef>
              <a:buFont typeface="Arial" pitchFamily="34" charset="0"/>
              <a:buNone/>
            </a:pPr>
            <a:r>
              <a:rPr lang="en-US" sz="1700" b="1" i="1" dirty="0"/>
              <a:t>A. celebrating	        B. celebrated		C.  celebrate 	D. to celebrate</a:t>
            </a:r>
          </a:p>
          <a:p>
            <a:pPr marL="0" indent="0">
              <a:spcBef>
                <a:spcPts val="0"/>
              </a:spcBef>
              <a:buFont typeface="Arial" pitchFamily="34" charset="0"/>
              <a:buNone/>
            </a:pPr>
            <a:r>
              <a:rPr lang="en-US" sz="1700" dirty="0"/>
              <a:t>2. She cried with _______ when she heard the new. It was her _______ time.</a:t>
            </a:r>
          </a:p>
          <a:p>
            <a:pPr marL="0" indent="0">
              <a:spcBef>
                <a:spcPts val="0"/>
              </a:spcBef>
              <a:buFont typeface="Arial" pitchFamily="34" charset="0"/>
              <a:buNone/>
            </a:pPr>
            <a:r>
              <a:rPr lang="en-US" sz="1700" b="1" i="1" dirty="0"/>
              <a:t>A. joy /joyful	        B. joyful /joy 		C. joyfully/ joy 	D. joy/ joyfully</a:t>
            </a:r>
          </a:p>
          <a:p>
            <a:pPr marL="0" indent="0">
              <a:spcBef>
                <a:spcPts val="0"/>
              </a:spcBef>
              <a:buFont typeface="Arial" pitchFamily="34" charset="0"/>
              <a:buNone/>
            </a:pPr>
            <a:r>
              <a:rPr lang="en-US" sz="1700" dirty="0"/>
              <a:t>3. Passover is celebrated in Israel and by all _______ people.</a:t>
            </a:r>
          </a:p>
          <a:p>
            <a:pPr marL="0" indent="0">
              <a:spcBef>
                <a:spcPts val="0"/>
              </a:spcBef>
              <a:buFont typeface="Arial" pitchFamily="34" charset="0"/>
              <a:buNone/>
            </a:pPr>
            <a:r>
              <a:rPr lang="en-US" sz="1700" b="1" i="1" dirty="0"/>
              <a:t>A. Vietnamese		        B. English        	 C. Jewish 		D. Japanese</a:t>
            </a:r>
          </a:p>
          <a:p>
            <a:pPr marL="0" indent="0">
              <a:spcBef>
                <a:spcPts val="0"/>
              </a:spcBef>
              <a:buFont typeface="Arial" pitchFamily="34" charset="0"/>
              <a:buNone/>
            </a:pPr>
            <a:r>
              <a:rPr lang="en-US" sz="1700" dirty="0"/>
              <a:t>4. </a:t>
            </a:r>
            <a:r>
              <a:rPr lang="en-US" sz="1700" dirty="0" err="1"/>
              <a:t>Tet</a:t>
            </a:r>
            <a:r>
              <a:rPr lang="en-US" sz="1700" dirty="0"/>
              <a:t> is a festival _______ occurs in late January or earl, February.</a:t>
            </a:r>
          </a:p>
          <a:p>
            <a:pPr marL="0" indent="0">
              <a:spcBef>
                <a:spcPts val="0"/>
              </a:spcBef>
              <a:buFont typeface="Arial" pitchFamily="34" charset="0"/>
              <a:buNone/>
            </a:pPr>
            <a:r>
              <a:rPr lang="en-US" sz="1700" b="1" i="1" dirty="0"/>
              <a:t>A. who		        B. which		C. whom		D. when </a:t>
            </a:r>
          </a:p>
          <a:p>
            <a:pPr marL="0" indent="0">
              <a:spcBef>
                <a:spcPts val="0"/>
              </a:spcBef>
              <a:buFont typeface="Arial" pitchFamily="34" charset="0"/>
              <a:buNone/>
            </a:pPr>
            <a:r>
              <a:rPr lang="en-US" sz="1700" dirty="0"/>
              <a:t>5. At </a:t>
            </a:r>
            <a:r>
              <a:rPr lang="en-US" sz="1700" dirty="0" err="1"/>
              <a:t>Tet</a:t>
            </a:r>
            <a:r>
              <a:rPr lang="en-US" sz="1700" dirty="0"/>
              <a:t>, all the family members _______live apart try to get together.</a:t>
            </a:r>
          </a:p>
          <a:p>
            <a:pPr marL="0" indent="0">
              <a:spcBef>
                <a:spcPts val="0"/>
              </a:spcBef>
              <a:buFont typeface="Arial" pitchFamily="34" charset="0"/>
              <a:buNone/>
            </a:pPr>
            <a:r>
              <a:rPr lang="en-US" sz="1700" b="1" i="1" dirty="0"/>
              <a:t>A. who 		        B. whom 		C. which 		D. whose </a:t>
            </a:r>
          </a:p>
          <a:p>
            <a:pPr marL="0" indent="0">
              <a:spcBef>
                <a:spcPts val="0"/>
              </a:spcBef>
              <a:buFont typeface="Arial" pitchFamily="34" charset="0"/>
              <a:buNone/>
            </a:pPr>
            <a:r>
              <a:rPr lang="en-US" sz="1700" dirty="0"/>
              <a:t>6. At Passover, Jewish families eat a special _______ called the Seder. </a:t>
            </a:r>
          </a:p>
          <a:p>
            <a:pPr marL="0" indent="0">
              <a:spcBef>
                <a:spcPts val="0"/>
              </a:spcBef>
              <a:buFont typeface="Arial" pitchFamily="34" charset="0"/>
              <a:buNone/>
            </a:pPr>
            <a:r>
              <a:rPr lang="en-US" sz="1700" b="1" i="1" dirty="0"/>
              <a:t>A. celebration	        B. festival		C. party		D. meal </a:t>
            </a:r>
          </a:p>
          <a:p>
            <a:pPr marL="0" indent="0">
              <a:spcBef>
                <a:spcPts val="0"/>
              </a:spcBef>
              <a:buFont typeface="Arial" pitchFamily="34" charset="0"/>
              <a:buNone/>
            </a:pPr>
            <a:r>
              <a:rPr lang="en-US" sz="1700" dirty="0"/>
              <a:t>7. On Easter Day, people crowd the streets to watch colorful _________.</a:t>
            </a:r>
          </a:p>
          <a:p>
            <a:pPr>
              <a:spcBef>
                <a:spcPts val="0"/>
              </a:spcBef>
              <a:buFont typeface="Arial" pitchFamily="34" charset="0"/>
              <a:buAutoNum type="alphaUcPeriod"/>
            </a:pPr>
            <a:r>
              <a:rPr lang="en-US" sz="1700" b="1" i="1" dirty="0"/>
              <a:t>shows		        B. programs		C. contests	D. parades </a:t>
            </a:r>
          </a:p>
          <a:p>
            <a:pPr marL="0" indent="0">
              <a:spcBef>
                <a:spcPts val="0"/>
              </a:spcBef>
              <a:buNone/>
            </a:pPr>
            <a:r>
              <a:rPr lang="en-US" sz="1700" dirty="0"/>
              <a:t>8. Passover is also an _________ spring festival.</a:t>
            </a:r>
          </a:p>
          <a:p>
            <a:pPr marL="0" indent="0">
              <a:spcBef>
                <a:spcPts val="0"/>
              </a:spcBef>
              <a:buFont typeface="Arial" pitchFamily="34" charset="0"/>
              <a:buNone/>
            </a:pPr>
            <a:r>
              <a:rPr lang="en-US" sz="1700" b="1" i="1" dirty="0"/>
              <a:t>A. ancient		         B. anxious		C. official		D. annual</a:t>
            </a:r>
          </a:p>
        </p:txBody>
      </p:sp>
      <p:sp>
        <p:nvSpPr>
          <p:cNvPr id="9" name="Oval 8"/>
          <p:cNvSpPr/>
          <p:nvPr/>
        </p:nvSpPr>
        <p:spPr>
          <a:xfrm>
            <a:off x="4744769" y="685800"/>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2563" y="1191491"/>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44769" y="1731818"/>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13329" y="2261755"/>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0608" y="2781300"/>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56251" y="3307773"/>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56251" y="3810002"/>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0608" y="4319154"/>
            <a:ext cx="367558"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1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6151" name="WindowsMediaPlayer1" r:id="rId2" imgW="8763120" imgH="4844880"/>
        </mc:Choice>
        <mc:Fallback>
          <p:control name="WindowsMediaPlayer1" r:id="rId2" imgW="8763120" imgH="4844880">
            <p:pic>
              <p:nvPicPr>
                <p:cNvPr id="4" name="WindowsMediaPlayer1"/>
                <p:cNvPicPr preferRelativeResize="0">
                  <a:picLocks noChangeArrowheads="1" noChangeShapeType="1"/>
                </p:cNvPicPr>
                <p:nvPr/>
              </p:nvPicPr>
              <p:blipFill>
                <a:blip r:embed="rId4"/>
                <a:srcRect/>
                <a:stretch>
                  <a:fillRect/>
                </a:stretch>
              </p:blipFill>
              <p:spPr bwMode="auto">
                <a:xfrm>
                  <a:off x="166688" y="166688"/>
                  <a:ext cx="8759825" cy="4841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2254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415" y="2050026"/>
            <a:ext cx="6666270" cy="1445337"/>
          </a:xfrm>
        </p:spPr>
        <p:txBody>
          <a:bodyPr>
            <a:normAutofit/>
          </a:bodyPr>
          <a:lstStyle/>
          <a:p>
            <a:r>
              <a:rPr lang="en-US" sz="4800" b="1" dirty="0">
                <a:latin typeface="VNI-Zap" pitchFamily="2" charset="0"/>
              </a:rPr>
              <a:t>Unit 8: Celebrations</a:t>
            </a:r>
          </a:p>
        </p:txBody>
      </p:sp>
      <p:sp>
        <p:nvSpPr>
          <p:cNvPr id="3" name="Subtitle 2"/>
          <p:cNvSpPr>
            <a:spLocks noGrp="1"/>
          </p:cNvSpPr>
          <p:nvPr>
            <p:ph type="subTitle" idx="1"/>
          </p:nvPr>
        </p:nvSpPr>
        <p:spPr>
          <a:xfrm>
            <a:off x="4395353" y="3269108"/>
            <a:ext cx="3917374" cy="730043"/>
          </a:xfrm>
        </p:spPr>
        <p:txBody>
          <a:bodyPr>
            <a:noAutofit/>
          </a:bodyPr>
          <a:lstStyle/>
          <a:p>
            <a:r>
              <a:rPr lang="en-US" sz="2400" b="1" u="sng" dirty="0">
                <a:latin typeface=".VnArial Narrow" pitchFamily="34" charset="0"/>
              </a:rPr>
              <a:t>Lesson 1</a:t>
            </a:r>
            <a:r>
              <a:rPr lang="en-US" sz="2400" b="1" dirty="0">
                <a:latin typeface=".VnArial Narrow" pitchFamily="34" charset="0"/>
              </a:rPr>
              <a:t>: Getting started</a:t>
            </a:r>
          </a:p>
          <a:p>
            <a:r>
              <a:rPr lang="en-US" sz="2400" b="1" dirty="0">
                <a:latin typeface=".VnArial Narrow" pitchFamily="34" charset="0"/>
              </a:rPr>
              <a:t>      &amp; Listen and read</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 GETTING STARTED</a:t>
            </a:r>
          </a:p>
        </p:txBody>
      </p:sp>
      <p:sp>
        <p:nvSpPr>
          <p:cNvPr id="5" name="Text Box 6"/>
          <p:cNvSpPr txBox="1">
            <a:spLocks noChangeArrowheads="1"/>
          </p:cNvSpPr>
          <p:nvPr/>
        </p:nvSpPr>
        <p:spPr bwMode="auto">
          <a:xfrm>
            <a:off x="47625" y="1628745"/>
            <a:ext cx="2808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C0000"/>
                </a:solidFill>
                <a:latin typeface=".VnTime" pitchFamily="34" charset="0"/>
              </a:rPr>
              <a:t>Easter</a:t>
            </a:r>
            <a:endParaRPr lang="vi-VN" sz="2000" b="1" dirty="0">
              <a:solidFill>
                <a:srgbClr val="CC0000"/>
              </a:solidFill>
              <a:latin typeface=".VnTime" pitchFamily="34" charset="0"/>
            </a:endParaRPr>
          </a:p>
        </p:txBody>
      </p:sp>
      <p:sp>
        <p:nvSpPr>
          <p:cNvPr id="6" name="Text Box 7"/>
          <p:cNvSpPr txBox="1">
            <a:spLocks noChangeArrowheads="1"/>
          </p:cNvSpPr>
          <p:nvPr/>
        </p:nvSpPr>
        <p:spPr bwMode="auto">
          <a:xfrm>
            <a:off x="12700" y="2146270"/>
            <a:ext cx="29162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C0000"/>
                </a:solidFill>
                <a:latin typeface=".VnTime" pitchFamily="34" charset="0"/>
              </a:rPr>
              <a:t>Lunar New Year</a:t>
            </a:r>
            <a:endParaRPr lang="vi-VN" sz="2000" b="1" dirty="0">
              <a:solidFill>
                <a:srgbClr val="CC0000"/>
              </a:solidFill>
              <a:latin typeface=".VnTime" pitchFamily="34" charset="0"/>
            </a:endParaRPr>
          </a:p>
        </p:txBody>
      </p:sp>
      <p:sp>
        <p:nvSpPr>
          <p:cNvPr id="7" name="Text Box 8"/>
          <p:cNvSpPr txBox="1">
            <a:spLocks noChangeArrowheads="1"/>
          </p:cNvSpPr>
          <p:nvPr/>
        </p:nvSpPr>
        <p:spPr bwMode="auto">
          <a:xfrm>
            <a:off x="25400" y="2606645"/>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C0000"/>
                </a:solidFill>
                <a:latin typeface=".VnTime" pitchFamily="34" charset="0"/>
              </a:rPr>
              <a:t>Christmas</a:t>
            </a:r>
            <a:r>
              <a:rPr lang="en-US" sz="2400" b="1" dirty="0">
                <a:solidFill>
                  <a:srgbClr val="CC0000"/>
                </a:solidFill>
                <a:latin typeface=".VnTime" pitchFamily="34" charset="0"/>
              </a:rPr>
              <a:t> </a:t>
            </a:r>
            <a:endParaRPr lang="vi-VN" sz="2400" b="1" dirty="0">
              <a:solidFill>
                <a:srgbClr val="CC0000"/>
              </a:solidFill>
              <a:latin typeface=".VnTime" pitchFamily="34" charset="0"/>
            </a:endParaRPr>
          </a:p>
        </p:txBody>
      </p:sp>
      <p:sp>
        <p:nvSpPr>
          <p:cNvPr id="8" name="Text Box 9"/>
          <p:cNvSpPr txBox="1">
            <a:spLocks noChangeArrowheads="1"/>
          </p:cNvSpPr>
          <p:nvPr/>
        </p:nvSpPr>
        <p:spPr bwMode="auto">
          <a:xfrm>
            <a:off x="12700" y="3122582"/>
            <a:ext cx="2667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C0000"/>
                </a:solidFill>
                <a:latin typeface=".VnTime" pitchFamily="34" charset="0"/>
              </a:rPr>
              <a:t>Birthday party</a:t>
            </a:r>
            <a:endParaRPr lang="vi-VN" sz="2000" b="1" dirty="0">
              <a:solidFill>
                <a:srgbClr val="CC0000"/>
              </a:solidFill>
              <a:latin typeface=".VnTime" pitchFamily="34" charset="0"/>
            </a:endParaRPr>
          </a:p>
        </p:txBody>
      </p:sp>
      <p:sp>
        <p:nvSpPr>
          <p:cNvPr id="9" name="Text Box 10"/>
          <p:cNvSpPr txBox="1">
            <a:spLocks noChangeArrowheads="1"/>
          </p:cNvSpPr>
          <p:nvPr/>
        </p:nvSpPr>
        <p:spPr bwMode="auto">
          <a:xfrm>
            <a:off x="12700" y="3655982"/>
            <a:ext cx="2808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C0000"/>
                </a:solidFill>
                <a:latin typeface=".VnTime" pitchFamily="34" charset="0"/>
              </a:rPr>
              <a:t>Mid-Fall Festival</a:t>
            </a:r>
            <a:endParaRPr lang="vi-VN" sz="2000" b="1">
              <a:solidFill>
                <a:srgbClr val="CC0000"/>
              </a:solidFill>
              <a:latin typeface=".VnTime" pitchFamily="34" charset="0"/>
            </a:endParaRPr>
          </a:p>
        </p:txBody>
      </p:sp>
      <p:sp>
        <p:nvSpPr>
          <p:cNvPr id="10" name="Text Box 11"/>
          <p:cNvSpPr txBox="1">
            <a:spLocks noChangeArrowheads="1"/>
          </p:cNvSpPr>
          <p:nvPr/>
        </p:nvSpPr>
        <p:spPr bwMode="auto">
          <a:xfrm>
            <a:off x="12700" y="4113182"/>
            <a:ext cx="2808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C0000"/>
                </a:solidFill>
                <a:latin typeface=".VnTime" pitchFamily="34" charset="0"/>
              </a:rPr>
              <a:t>wedding</a:t>
            </a:r>
            <a:endParaRPr lang="vi-VN" sz="2000" b="1">
              <a:solidFill>
                <a:srgbClr val="CC0000"/>
              </a:solidFill>
              <a:latin typeface=".VnTime" pitchFamily="34" charset="0"/>
            </a:endParaRPr>
          </a:p>
        </p:txBody>
      </p:sp>
      <p:sp>
        <p:nvSpPr>
          <p:cNvPr id="17" name="Text Box 37"/>
          <p:cNvSpPr txBox="1">
            <a:spLocks noChangeArrowheads="1"/>
          </p:cNvSpPr>
          <p:nvPr/>
        </p:nvSpPr>
        <p:spPr bwMode="auto">
          <a:xfrm>
            <a:off x="2776538" y="2782712"/>
            <a:ext cx="1436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Easter</a:t>
            </a:r>
            <a:endParaRPr lang="vi-VN" sz="2000" b="1" dirty="0">
              <a:solidFill>
                <a:srgbClr val="0000CC"/>
              </a:solidFill>
              <a:latin typeface=".VnTime" pitchFamily="34" charset="0"/>
            </a:endParaRPr>
          </a:p>
        </p:txBody>
      </p:sp>
      <p:sp>
        <p:nvSpPr>
          <p:cNvPr id="18" name="Text Box 39"/>
          <p:cNvSpPr txBox="1">
            <a:spLocks noChangeArrowheads="1"/>
          </p:cNvSpPr>
          <p:nvPr/>
        </p:nvSpPr>
        <p:spPr bwMode="auto">
          <a:xfrm>
            <a:off x="4865832" y="2782712"/>
            <a:ext cx="205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Wedding</a:t>
            </a:r>
            <a:endParaRPr lang="vi-VN" sz="2000" b="1" dirty="0">
              <a:solidFill>
                <a:srgbClr val="0000CC"/>
              </a:solidFill>
              <a:latin typeface=".VnTime" pitchFamily="34" charset="0"/>
            </a:endParaRPr>
          </a:p>
        </p:txBody>
      </p:sp>
      <p:sp>
        <p:nvSpPr>
          <p:cNvPr id="19" name="Text Box 44"/>
          <p:cNvSpPr txBox="1">
            <a:spLocks noChangeArrowheads="1"/>
          </p:cNvSpPr>
          <p:nvPr/>
        </p:nvSpPr>
        <p:spPr bwMode="auto">
          <a:xfrm>
            <a:off x="6923232" y="272778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Birthday party</a:t>
            </a:r>
            <a:endParaRPr lang="vi-VN" sz="2000" b="1" dirty="0">
              <a:solidFill>
                <a:srgbClr val="0000CC"/>
              </a:solidFill>
              <a:latin typeface=".VnTime" pitchFamily="34" charset="0"/>
            </a:endParaRPr>
          </a:p>
        </p:txBody>
      </p:sp>
      <p:sp>
        <p:nvSpPr>
          <p:cNvPr id="20" name="Text Box 47"/>
          <p:cNvSpPr txBox="1">
            <a:spLocks noChangeArrowheads="1"/>
          </p:cNvSpPr>
          <p:nvPr/>
        </p:nvSpPr>
        <p:spPr bwMode="auto">
          <a:xfrm>
            <a:off x="2536825" y="4730271"/>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Christmas</a:t>
            </a:r>
            <a:endParaRPr lang="vi-VN" sz="2000" b="1" dirty="0">
              <a:solidFill>
                <a:srgbClr val="0000CC"/>
              </a:solidFill>
              <a:latin typeface=".VnTime" pitchFamily="34" charset="0"/>
            </a:endParaRPr>
          </a:p>
        </p:txBody>
      </p:sp>
      <p:sp>
        <p:nvSpPr>
          <p:cNvPr id="21" name="Text Box 51"/>
          <p:cNvSpPr txBox="1">
            <a:spLocks noChangeArrowheads="1"/>
          </p:cNvSpPr>
          <p:nvPr/>
        </p:nvSpPr>
        <p:spPr bwMode="auto">
          <a:xfrm>
            <a:off x="4421044" y="4719693"/>
            <a:ext cx="259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Mid-Fall festival</a:t>
            </a:r>
            <a:endParaRPr lang="vi-VN" sz="2000" b="1" dirty="0">
              <a:solidFill>
                <a:srgbClr val="0000CC"/>
              </a:solidFill>
              <a:latin typeface=".VnTime" pitchFamily="34" charset="0"/>
            </a:endParaRPr>
          </a:p>
        </p:txBody>
      </p:sp>
      <p:sp>
        <p:nvSpPr>
          <p:cNvPr id="22" name="Text Box 54"/>
          <p:cNvSpPr txBox="1">
            <a:spLocks noChangeArrowheads="1"/>
          </p:cNvSpPr>
          <p:nvPr/>
        </p:nvSpPr>
        <p:spPr bwMode="auto">
          <a:xfrm>
            <a:off x="6651625" y="4730271"/>
            <a:ext cx="259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CC"/>
                </a:solidFill>
                <a:latin typeface=".VnTime" pitchFamily="34" charset="0"/>
              </a:rPr>
              <a:t> Lunar New Year</a:t>
            </a:r>
            <a:endParaRPr lang="vi-VN" sz="2000" b="1" dirty="0">
              <a:solidFill>
                <a:srgbClr val="0000CC"/>
              </a:solidFill>
              <a:latin typeface=".VnTime"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89" t="3769" r="22088" b="39607"/>
          <a:stretch/>
        </p:blipFill>
        <p:spPr bwMode="auto">
          <a:xfrm>
            <a:off x="2246141" y="1343640"/>
            <a:ext cx="1967084"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025" y="1291685"/>
            <a:ext cx="1868603" cy="154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053" y="1314922"/>
            <a:ext cx="1948584" cy="145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141" y="3322638"/>
            <a:ext cx="1967084" cy="14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8025" y="3311718"/>
            <a:ext cx="1868603" cy="148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053" y="3311718"/>
            <a:ext cx="1948584" cy="148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barn(inVertical)">
                                      <p:cBhvr>
                                        <p:cTn id="37" dur="5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barn(inVertical)">
                                      <p:cBhvr>
                                        <p:cTn id="47" dur="5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barn(inVertical)">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barn(inVertical)">
                                      <p:cBhvr>
                                        <p:cTn id="67" dur="500"/>
                                        <p:tgtEl>
                                          <p:spTgt spid="103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031"/>
                                        </p:tgtEl>
                                        <p:attrNameLst>
                                          <p:attrName>style.visibility</p:attrName>
                                        </p:attrNameLst>
                                      </p:cBhvr>
                                      <p:to>
                                        <p:strVal val="visible"/>
                                      </p:to>
                                    </p:set>
                                    <p:animEffect transition="in" filter="barn(inVertical)">
                                      <p:cBhvr>
                                        <p:cTn id="77" dur="500"/>
                                        <p:tgtEl>
                                          <p:spTgt spid="10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 VOCABULARY</a:t>
            </a:r>
          </a:p>
        </p:txBody>
      </p:sp>
      <p:sp>
        <p:nvSpPr>
          <p:cNvPr id="3" name="Content Placeholder 2"/>
          <p:cNvSpPr>
            <a:spLocks noGrp="1"/>
          </p:cNvSpPr>
          <p:nvPr>
            <p:ph idx="1"/>
          </p:nvPr>
        </p:nvSpPr>
        <p:spPr>
          <a:xfrm>
            <a:off x="83128" y="1319622"/>
            <a:ext cx="3335481" cy="3465869"/>
          </a:xfrm>
        </p:spPr>
        <p:txBody>
          <a:bodyPr>
            <a:normAutofit/>
          </a:bodyPr>
          <a:lstStyle/>
          <a:p>
            <a:pPr marL="0" indent="0">
              <a:lnSpc>
                <a:spcPts val="3200"/>
              </a:lnSpc>
              <a:buNone/>
            </a:pPr>
            <a:r>
              <a:rPr lang="en-US" sz="2400" b="1" dirty="0"/>
              <a:t>1. Celebration (n)</a:t>
            </a:r>
          </a:p>
          <a:p>
            <a:pPr marL="0" indent="0">
              <a:lnSpc>
                <a:spcPts val="3200"/>
              </a:lnSpc>
              <a:buNone/>
            </a:pPr>
            <a:r>
              <a:rPr lang="en-US" sz="2400" b="1" dirty="0"/>
              <a:t>     celebrate (v)</a:t>
            </a:r>
          </a:p>
          <a:p>
            <a:pPr marL="0" indent="0">
              <a:lnSpc>
                <a:spcPts val="3200"/>
              </a:lnSpc>
              <a:buNone/>
            </a:pPr>
            <a:r>
              <a:rPr lang="en-US" sz="2400" b="1" dirty="0"/>
              <a:t>2. Occur (v) = happen</a:t>
            </a:r>
          </a:p>
          <a:p>
            <a:pPr marL="0" indent="0">
              <a:lnSpc>
                <a:spcPts val="3200"/>
              </a:lnSpc>
              <a:buNone/>
            </a:pPr>
            <a:r>
              <a:rPr lang="en-US" sz="2400" b="1" dirty="0"/>
              <a:t>3. Decorate (v)</a:t>
            </a:r>
          </a:p>
          <a:p>
            <a:pPr marL="0" indent="0">
              <a:lnSpc>
                <a:spcPts val="3200"/>
              </a:lnSpc>
              <a:buNone/>
            </a:pPr>
            <a:r>
              <a:rPr lang="en-US" sz="2400" b="1" dirty="0"/>
              <a:t>4. Sticky rice cake (n)</a:t>
            </a:r>
          </a:p>
          <a:p>
            <a:pPr marL="0" indent="0">
              <a:lnSpc>
                <a:spcPts val="3200"/>
              </a:lnSpc>
              <a:buNone/>
            </a:pPr>
            <a:r>
              <a:rPr lang="en-US" sz="2400" b="1" dirty="0"/>
              <a:t>5. Live apart </a:t>
            </a:r>
          </a:p>
          <a:p>
            <a:pPr marL="0" indent="0">
              <a:lnSpc>
                <a:spcPts val="3200"/>
              </a:lnSpc>
              <a:buNone/>
            </a:pPr>
            <a:r>
              <a:rPr lang="en-US" sz="2400" b="1" dirty="0"/>
              <a:t>6. Jewish people</a:t>
            </a:r>
          </a:p>
        </p:txBody>
      </p:sp>
      <p:sp>
        <p:nvSpPr>
          <p:cNvPr id="5" name="TextBox 4"/>
          <p:cNvSpPr txBox="1"/>
          <p:nvPr/>
        </p:nvSpPr>
        <p:spPr>
          <a:xfrm>
            <a:off x="2804372" y="1298864"/>
            <a:ext cx="1447832" cy="461665"/>
          </a:xfrm>
          <a:prstGeom prst="rect">
            <a:avLst/>
          </a:prstGeom>
          <a:noFill/>
        </p:spPr>
        <p:txBody>
          <a:bodyPr wrap="none" rtlCol="0">
            <a:spAutoFit/>
          </a:bodyPr>
          <a:lstStyle/>
          <a:p>
            <a:r>
              <a:rPr lang="en-US" sz="2400" dirty="0" err="1"/>
              <a:t>Lễ</a:t>
            </a:r>
            <a:r>
              <a:rPr lang="en-US" sz="2400" dirty="0"/>
              <a:t> </a:t>
            </a:r>
            <a:r>
              <a:rPr lang="en-US" sz="2400" dirty="0" err="1"/>
              <a:t>kỉ</a:t>
            </a:r>
            <a:r>
              <a:rPr lang="en-US" sz="2400" dirty="0"/>
              <a:t> </a:t>
            </a:r>
            <a:r>
              <a:rPr lang="en-US" sz="2400" dirty="0" err="1"/>
              <a:t>niệm</a:t>
            </a:r>
            <a:endParaRPr lang="en-US" sz="2400" dirty="0"/>
          </a:p>
        </p:txBody>
      </p:sp>
      <p:sp>
        <p:nvSpPr>
          <p:cNvPr id="6" name="TextBox 5"/>
          <p:cNvSpPr txBox="1"/>
          <p:nvPr/>
        </p:nvSpPr>
        <p:spPr>
          <a:xfrm>
            <a:off x="2817644" y="1804637"/>
            <a:ext cx="1116011" cy="461665"/>
          </a:xfrm>
          <a:prstGeom prst="rect">
            <a:avLst/>
          </a:prstGeom>
          <a:noFill/>
        </p:spPr>
        <p:txBody>
          <a:bodyPr wrap="none" rtlCol="0">
            <a:spAutoFit/>
          </a:bodyPr>
          <a:lstStyle/>
          <a:p>
            <a:r>
              <a:rPr lang="en-US" sz="2400" dirty="0" err="1"/>
              <a:t>Kỉ</a:t>
            </a:r>
            <a:r>
              <a:rPr lang="en-US" sz="2400" dirty="0"/>
              <a:t> </a:t>
            </a:r>
            <a:r>
              <a:rPr lang="en-US" sz="2400" dirty="0" err="1"/>
              <a:t>niệm</a:t>
            </a:r>
            <a:endParaRPr lang="en-US" sz="2400" dirty="0"/>
          </a:p>
        </p:txBody>
      </p:sp>
      <p:sp>
        <p:nvSpPr>
          <p:cNvPr id="7" name="TextBox 6"/>
          <p:cNvSpPr txBox="1"/>
          <p:nvPr/>
        </p:nvSpPr>
        <p:spPr>
          <a:xfrm>
            <a:off x="2843645" y="2266302"/>
            <a:ext cx="910890" cy="461665"/>
          </a:xfrm>
          <a:prstGeom prst="rect">
            <a:avLst/>
          </a:prstGeom>
          <a:noFill/>
        </p:spPr>
        <p:txBody>
          <a:bodyPr wrap="none" rtlCol="0">
            <a:spAutoFit/>
          </a:bodyPr>
          <a:lstStyle/>
          <a:p>
            <a:r>
              <a:rPr lang="en-US" sz="2400" dirty="0" err="1"/>
              <a:t>xảy</a:t>
            </a:r>
            <a:r>
              <a:rPr lang="en-US" sz="2400" dirty="0"/>
              <a:t> </a:t>
            </a:r>
            <a:r>
              <a:rPr lang="en-US" sz="2400" dirty="0" err="1"/>
              <a:t>ra</a:t>
            </a:r>
            <a:endParaRPr lang="en-US" sz="2400" dirty="0"/>
          </a:p>
        </p:txBody>
      </p:sp>
      <p:sp>
        <p:nvSpPr>
          <p:cNvPr id="8" name="TextBox 7"/>
          <p:cNvSpPr txBox="1"/>
          <p:nvPr/>
        </p:nvSpPr>
        <p:spPr>
          <a:xfrm>
            <a:off x="2843645" y="2770153"/>
            <a:ext cx="1220462" cy="461665"/>
          </a:xfrm>
          <a:prstGeom prst="rect">
            <a:avLst/>
          </a:prstGeom>
          <a:noFill/>
        </p:spPr>
        <p:txBody>
          <a:bodyPr wrap="none" rtlCol="0">
            <a:spAutoFit/>
          </a:bodyPr>
          <a:lstStyle/>
          <a:p>
            <a:r>
              <a:rPr lang="en-US" sz="2400" dirty="0" err="1"/>
              <a:t>Trang</a:t>
            </a:r>
            <a:r>
              <a:rPr lang="en-US" sz="2400" dirty="0"/>
              <a:t> </a:t>
            </a:r>
            <a:r>
              <a:rPr lang="en-US" sz="2400" dirty="0" err="1"/>
              <a:t>trí</a:t>
            </a:r>
            <a:endParaRPr lang="en-US" sz="2400" dirty="0"/>
          </a:p>
        </p:txBody>
      </p:sp>
      <p:sp>
        <p:nvSpPr>
          <p:cNvPr id="9" name="TextBox 8"/>
          <p:cNvSpPr txBox="1"/>
          <p:nvPr/>
        </p:nvSpPr>
        <p:spPr>
          <a:xfrm>
            <a:off x="2843645" y="3221805"/>
            <a:ext cx="2999796" cy="461665"/>
          </a:xfrm>
          <a:prstGeom prst="rect">
            <a:avLst/>
          </a:prstGeom>
          <a:noFill/>
        </p:spPr>
        <p:txBody>
          <a:bodyPr wrap="none" rtlCol="0">
            <a:spAutoFit/>
          </a:bodyPr>
          <a:lstStyle/>
          <a:p>
            <a:r>
              <a:rPr lang="en-US" sz="2400" dirty="0" err="1"/>
              <a:t>bánh</a:t>
            </a:r>
            <a:r>
              <a:rPr lang="en-US" sz="2400" dirty="0"/>
              <a:t> </a:t>
            </a:r>
            <a:r>
              <a:rPr lang="en-US" sz="2400" dirty="0" err="1"/>
              <a:t>chưng</a:t>
            </a:r>
            <a:r>
              <a:rPr lang="en-US" sz="2400" dirty="0"/>
              <a:t>, </a:t>
            </a:r>
            <a:r>
              <a:rPr lang="en-US" sz="2400" dirty="0" err="1"/>
              <a:t>bánh</a:t>
            </a:r>
            <a:r>
              <a:rPr lang="en-US" sz="2400" dirty="0"/>
              <a:t> </a:t>
            </a:r>
            <a:r>
              <a:rPr lang="en-US" sz="2400" dirty="0" err="1"/>
              <a:t>nếp</a:t>
            </a:r>
            <a:endParaRPr lang="en-US" sz="2400" dirty="0"/>
          </a:p>
        </p:txBody>
      </p:sp>
      <p:sp>
        <p:nvSpPr>
          <p:cNvPr id="10" name="TextBox 9"/>
          <p:cNvSpPr txBox="1"/>
          <p:nvPr/>
        </p:nvSpPr>
        <p:spPr>
          <a:xfrm>
            <a:off x="2843645" y="3683470"/>
            <a:ext cx="1839799" cy="461665"/>
          </a:xfrm>
          <a:prstGeom prst="rect">
            <a:avLst/>
          </a:prstGeom>
          <a:noFill/>
        </p:spPr>
        <p:txBody>
          <a:bodyPr wrap="none" rtlCol="0">
            <a:spAutoFit/>
          </a:bodyPr>
          <a:lstStyle/>
          <a:p>
            <a:r>
              <a:rPr lang="en-US" sz="2400" dirty="0" err="1"/>
              <a:t>Sống</a:t>
            </a:r>
            <a:r>
              <a:rPr lang="en-US" sz="2400" dirty="0"/>
              <a:t> </a:t>
            </a:r>
            <a:r>
              <a:rPr lang="en-US" sz="2400" dirty="0" err="1"/>
              <a:t>xa</a:t>
            </a:r>
            <a:r>
              <a:rPr lang="en-US" sz="2400" dirty="0"/>
              <a:t> </a:t>
            </a:r>
            <a:r>
              <a:rPr lang="en-US" sz="2400" dirty="0" err="1"/>
              <a:t>nhau</a:t>
            </a:r>
            <a:endParaRPr lang="en-US" sz="2400" dirty="0"/>
          </a:p>
        </p:txBody>
      </p:sp>
      <p:sp>
        <p:nvSpPr>
          <p:cNvPr id="11" name="TextBox 10"/>
          <p:cNvSpPr txBox="1"/>
          <p:nvPr/>
        </p:nvSpPr>
        <p:spPr>
          <a:xfrm>
            <a:off x="2845680" y="4145135"/>
            <a:ext cx="1933543" cy="461665"/>
          </a:xfrm>
          <a:prstGeom prst="rect">
            <a:avLst/>
          </a:prstGeom>
          <a:noFill/>
        </p:spPr>
        <p:txBody>
          <a:bodyPr wrap="none" rtlCol="0">
            <a:spAutoFit/>
          </a:bodyPr>
          <a:lstStyle/>
          <a:p>
            <a:r>
              <a:rPr lang="en-US" sz="2400" dirty="0" err="1"/>
              <a:t>Người</a:t>
            </a:r>
            <a:r>
              <a:rPr lang="en-US" sz="2400" dirty="0"/>
              <a:t> Do </a:t>
            </a:r>
            <a:r>
              <a:rPr lang="en-US" sz="2400" dirty="0" err="1"/>
              <a:t>thái</a:t>
            </a:r>
            <a:endParaRPr lang="en-US" sz="2400" dirty="0"/>
          </a:p>
        </p:txBody>
      </p:sp>
      <p:sp>
        <p:nvSpPr>
          <p:cNvPr id="12" name="TextBox 11"/>
          <p:cNvSpPr txBox="1"/>
          <p:nvPr/>
        </p:nvSpPr>
        <p:spPr>
          <a:xfrm>
            <a:off x="4943506" y="1318440"/>
            <a:ext cx="4510402"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Lunar new year is the most important </a:t>
            </a:r>
          </a:p>
          <a:p>
            <a:r>
              <a:rPr lang="en-US" sz="2000" b="1" i="1" dirty="0">
                <a:solidFill>
                  <a:srgbClr val="007033"/>
                </a:solidFill>
              </a:rPr>
              <a:t>     celebration in Vietnam.</a:t>
            </a:r>
          </a:p>
        </p:txBody>
      </p:sp>
      <p:sp>
        <p:nvSpPr>
          <p:cNvPr id="13" name="TextBox 12"/>
          <p:cNvSpPr txBox="1"/>
          <p:nvPr/>
        </p:nvSpPr>
        <p:spPr>
          <a:xfrm>
            <a:off x="4871983" y="1350753"/>
            <a:ext cx="4408643"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This festival occurs in late January or </a:t>
            </a:r>
          </a:p>
          <a:p>
            <a:r>
              <a:rPr lang="en-US" sz="2000" b="1" i="1" dirty="0">
                <a:solidFill>
                  <a:srgbClr val="007033"/>
                </a:solidFill>
              </a:rPr>
              <a:t>      early February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2409" y="2237658"/>
            <a:ext cx="2611655" cy="27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89941" y="1355841"/>
            <a:ext cx="3383298"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Most people decorate their </a:t>
            </a:r>
          </a:p>
          <a:p>
            <a:r>
              <a:rPr lang="en-US" sz="2000" b="1" i="1" dirty="0">
                <a:solidFill>
                  <a:srgbClr val="007033"/>
                </a:solidFill>
              </a:rPr>
              <a:t>      homes before </a:t>
            </a:r>
            <a:r>
              <a:rPr lang="en-US" sz="2000" b="1" i="1" dirty="0" err="1">
                <a:solidFill>
                  <a:srgbClr val="007033"/>
                </a:solidFill>
              </a:rPr>
              <a:t>Tet</a:t>
            </a:r>
            <a:r>
              <a:rPr lang="en-US" sz="2000" b="1" i="1" dirty="0">
                <a:solidFill>
                  <a:srgbClr val="007033"/>
                </a:solidFill>
              </a:rPr>
              <a:t>.</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240" y="2270826"/>
            <a:ext cx="2664824" cy="268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943506" y="1450694"/>
            <a:ext cx="3868431"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Family members who live apart </a:t>
            </a:r>
          </a:p>
          <a:p>
            <a:r>
              <a:rPr lang="en-US" sz="2000" b="1" i="1" dirty="0">
                <a:solidFill>
                  <a:srgbClr val="007033"/>
                </a:solidFill>
              </a:rPr>
              <a:t>      try to be together at </a:t>
            </a:r>
            <a:r>
              <a:rPr lang="en-US" sz="2000" b="1" i="1" dirty="0" err="1">
                <a:solidFill>
                  <a:srgbClr val="007033"/>
                </a:solidFill>
              </a:rPr>
              <a:t>Tet</a:t>
            </a:r>
            <a:r>
              <a:rPr lang="en-US" sz="2000" b="1" i="1" dirty="0">
                <a:solidFill>
                  <a:srgbClr val="007033"/>
                </a:solidFill>
              </a:rPr>
              <a:t>.</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2408" y="2259238"/>
            <a:ext cx="2758441" cy="234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6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arn(inVertic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Effect transition="in" filter="circle(in)">
                                      <p:cBhvr>
                                        <p:cTn id="65" dur="2000"/>
                                        <p:tgtEl>
                                          <p:spTgt spid="2050"/>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in)">
                                      <p:cBhvr>
                                        <p:cTn id="68" dur="2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050"/>
                                        </p:tgtEl>
                                      </p:cBhvr>
                                    </p:animEffect>
                                    <p:set>
                                      <p:cBhvr>
                                        <p:cTn id="73" dur="1" fill="hold">
                                          <p:stCondLst>
                                            <p:cond delay="499"/>
                                          </p:stCondLst>
                                        </p:cTn>
                                        <p:tgtEl>
                                          <p:spTgt spid="205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barn(inVertical)">
                                      <p:cBhvr>
                                        <p:cTn id="81" dur="500"/>
                                        <p:tgtEl>
                                          <p:spTgt spid="3">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down)">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052"/>
                                        </p:tgtEl>
                                        <p:attrNameLst>
                                          <p:attrName>style.visibility</p:attrName>
                                        </p:attrNameLst>
                                      </p:cBhvr>
                                      <p:to>
                                        <p:strVal val="visible"/>
                                      </p:to>
                                    </p:set>
                                    <p:animEffect transition="in" filter="wipe(down)">
                                      <p:cBhvr>
                                        <p:cTn id="91" dur="500"/>
                                        <p:tgtEl>
                                          <p:spTgt spid="205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052"/>
                                        </p:tgtEl>
                                      </p:cBhvr>
                                    </p:animEffect>
                                    <p:set>
                                      <p:cBhvr>
                                        <p:cTn id="96" dur="1" fill="hold">
                                          <p:stCondLst>
                                            <p:cond delay="499"/>
                                          </p:stCondLst>
                                        </p:cTn>
                                        <p:tgtEl>
                                          <p:spTgt spid="205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3">
                                            <p:txEl>
                                              <p:pRg st="5" end="5"/>
                                            </p:txEl>
                                          </p:spTgt>
                                        </p:tgtEl>
                                        <p:attrNameLst>
                                          <p:attrName>style.visibility</p:attrName>
                                        </p:attrNameLst>
                                      </p:cBhvr>
                                      <p:to>
                                        <p:strVal val="visible"/>
                                      </p:to>
                                    </p:set>
                                    <p:animEffect transition="in" filter="barn(inVertical)">
                                      <p:cBhvr>
                                        <p:cTn id="101" dur="500"/>
                                        <p:tgtEl>
                                          <p:spTgt spid="3">
                                            <p:txEl>
                                              <p:pRg st="5" end="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ipe(down)">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circle(in)">
                                      <p:cBhvr>
                                        <p:cTn id="111" dur="2000"/>
                                        <p:tgtEl>
                                          <p:spTgt spid="1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barn(inVertical)">
                                      <p:cBhvr>
                                        <p:cTn id="121" dur="500"/>
                                        <p:tgtEl>
                                          <p:spTgt spid="3">
                                            <p:txEl>
                                              <p:pRg st="6" end="6"/>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barn(inVertical)">
                                      <p:cBhvr>
                                        <p:cTn id="126" dur="500"/>
                                        <p:tgtEl>
                                          <p:spTgt spid="11"/>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2053"/>
                                        </p:tgtEl>
                                        <p:attrNameLst>
                                          <p:attrName>style.visibility</p:attrName>
                                        </p:attrNameLst>
                                      </p:cBhvr>
                                      <p:to>
                                        <p:strVal val="visible"/>
                                      </p:to>
                                    </p:set>
                                    <p:animEffect transition="in" filter="barn(inVertical)">
                                      <p:cBhvr>
                                        <p:cTn id="13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2" grpId="1"/>
      <p:bldP spid="13" grpId="0"/>
      <p:bldP spid="13" grpId="1"/>
      <p:bldP spid="16" grpId="0"/>
      <p:bldP spid="16"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 VOCABULARY</a:t>
            </a:r>
          </a:p>
        </p:txBody>
      </p:sp>
      <p:sp>
        <p:nvSpPr>
          <p:cNvPr id="3" name="Content Placeholder 2"/>
          <p:cNvSpPr>
            <a:spLocks noGrp="1"/>
          </p:cNvSpPr>
          <p:nvPr>
            <p:ph idx="1"/>
          </p:nvPr>
        </p:nvSpPr>
        <p:spPr>
          <a:xfrm>
            <a:off x="52480" y="1280348"/>
            <a:ext cx="4717472" cy="3465869"/>
          </a:xfrm>
        </p:spPr>
        <p:txBody>
          <a:bodyPr>
            <a:normAutofit/>
          </a:bodyPr>
          <a:lstStyle/>
          <a:p>
            <a:pPr marL="0" indent="0">
              <a:lnSpc>
                <a:spcPts val="3200"/>
              </a:lnSpc>
              <a:buNone/>
            </a:pPr>
            <a:r>
              <a:rPr lang="en-US" sz="2400" b="1" dirty="0"/>
              <a:t>7. Slavery (n)</a:t>
            </a:r>
          </a:p>
          <a:p>
            <a:pPr marL="0" indent="0">
              <a:lnSpc>
                <a:spcPts val="3200"/>
              </a:lnSpc>
              <a:buNone/>
            </a:pPr>
            <a:r>
              <a:rPr lang="en-US" sz="2400" b="1" dirty="0"/>
              <a:t>    slave (n)</a:t>
            </a:r>
          </a:p>
          <a:p>
            <a:pPr marL="0" indent="0">
              <a:lnSpc>
                <a:spcPts val="3200"/>
              </a:lnSpc>
              <a:buNone/>
            </a:pPr>
            <a:r>
              <a:rPr lang="en-US" sz="2400" b="1" dirty="0"/>
              <a:t>8. Parade (n)</a:t>
            </a:r>
          </a:p>
          <a:p>
            <a:pPr marL="0" indent="0">
              <a:lnSpc>
                <a:spcPts val="3200"/>
              </a:lnSpc>
              <a:buNone/>
            </a:pPr>
            <a:r>
              <a:rPr lang="en-US" sz="2400" b="1" dirty="0"/>
              <a:t>9. joy (n)</a:t>
            </a:r>
          </a:p>
          <a:p>
            <a:pPr marL="0" indent="0">
              <a:lnSpc>
                <a:spcPts val="3200"/>
              </a:lnSpc>
              <a:buNone/>
            </a:pPr>
            <a:r>
              <a:rPr lang="en-US" sz="2400" b="1" dirty="0"/>
              <a:t>    joyful (</a:t>
            </a:r>
            <a:r>
              <a:rPr lang="en-US" sz="2400" b="1" dirty="0" err="1"/>
              <a:t>adj</a:t>
            </a:r>
            <a:r>
              <a:rPr lang="en-US" sz="2400" b="1" dirty="0"/>
              <a:t>)</a:t>
            </a:r>
          </a:p>
          <a:p>
            <a:pPr marL="0" indent="0">
              <a:lnSpc>
                <a:spcPts val="3200"/>
              </a:lnSpc>
              <a:buNone/>
            </a:pPr>
            <a:r>
              <a:rPr lang="en-US" sz="2400" b="1" dirty="0"/>
              <a:t>10. Receive (v)</a:t>
            </a:r>
          </a:p>
        </p:txBody>
      </p:sp>
      <p:sp>
        <p:nvSpPr>
          <p:cNvPr id="4" name="TextBox 3"/>
          <p:cNvSpPr txBox="1"/>
          <p:nvPr/>
        </p:nvSpPr>
        <p:spPr>
          <a:xfrm>
            <a:off x="2389909" y="1309254"/>
            <a:ext cx="1197764" cy="461665"/>
          </a:xfrm>
          <a:prstGeom prst="rect">
            <a:avLst/>
          </a:prstGeom>
          <a:noFill/>
        </p:spPr>
        <p:txBody>
          <a:bodyPr wrap="none" rtlCol="0">
            <a:spAutoFit/>
          </a:bodyPr>
          <a:lstStyle/>
          <a:p>
            <a:r>
              <a:rPr lang="en-US" sz="2400" dirty="0" err="1"/>
              <a:t>Sự</a:t>
            </a:r>
            <a:r>
              <a:rPr lang="en-US" sz="2400" dirty="0"/>
              <a:t> </a:t>
            </a:r>
            <a:r>
              <a:rPr lang="en-US" sz="2400" dirty="0" err="1"/>
              <a:t>nô</a:t>
            </a:r>
            <a:r>
              <a:rPr lang="en-US" sz="2400" dirty="0"/>
              <a:t> </a:t>
            </a:r>
            <a:r>
              <a:rPr lang="en-US" sz="2400" dirty="0" err="1"/>
              <a:t>lệ</a:t>
            </a:r>
            <a:endParaRPr lang="en-US" sz="2400" dirty="0"/>
          </a:p>
        </p:txBody>
      </p:sp>
      <p:sp>
        <p:nvSpPr>
          <p:cNvPr id="5" name="TextBox 4"/>
          <p:cNvSpPr txBox="1"/>
          <p:nvPr/>
        </p:nvSpPr>
        <p:spPr>
          <a:xfrm>
            <a:off x="2389909" y="1739285"/>
            <a:ext cx="1648208" cy="461665"/>
          </a:xfrm>
          <a:prstGeom prst="rect">
            <a:avLst/>
          </a:prstGeom>
          <a:noFill/>
        </p:spPr>
        <p:txBody>
          <a:bodyPr wrap="none" rtlCol="0">
            <a:spAutoFit/>
          </a:bodyPr>
          <a:lstStyle/>
          <a:p>
            <a:r>
              <a:rPr lang="en-US" sz="2400" dirty="0" err="1"/>
              <a:t>Người</a:t>
            </a:r>
            <a:r>
              <a:rPr lang="en-US" sz="2400" dirty="0"/>
              <a:t> </a:t>
            </a:r>
            <a:r>
              <a:rPr lang="en-US" sz="2400" dirty="0" err="1"/>
              <a:t>nô</a:t>
            </a:r>
            <a:r>
              <a:rPr lang="en-US" sz="2400" dirty="0"/>
              <a:t> </a:t>
            </a:r>
            <a:r>
              <a:rPr lang="en-US" sz="2400" dirty="0" err="1"/>
              <a:t>lệ</a:t>
            </a:r>
            <a:endParaRPr lang="en-US" sz="2400" dirty="0"/>
          </a:p>
        </p:txBody>
      </p:sp>
      <p:sp>
        <p:nvSpPr>
          <p:cNvPr id="6" name="TextBox 5"/>
          <p:cNvSpPr txBox="1"/>
          <p:nvPr/>
        </p:nvSpPr>
        <p:spPr>
          <a:xfrm>
            <a:off x="2389909" y="2313709"/>
            <a:ext cx="2121093" cy="461665"/>
          </a:xfrm>
          <a:prstGeom prst="rect">
            <a:avLst/>
          </a:prstGeom>
          <a:noFill/>
        </p:spPr>
        <p:txBody>
          <a:bodyPr wrap="none" rtlCol="0">
            <a:spAutoFit/>
          </a:bodyPr>
          <a:lstStyle/>
          <a:p>
            <a:r>
              <a:rPr lang="en-US" sz="2400" dirty="0" err="1"/>
              <a:t>Cuộc</a:t>
            </a:r>
            <a:r>
              <a:rPr lang="en-US" sz="2400" dirty="0"/>
              <a:t> </a:t>
            </a:r>
            <a:r>
              <a:rPr lang="en-US" sz="2400" dirty="0" err="1"/>
              <a:t>diễu</a:t>
            </a:r>
            <a:r>
              <a:rPr lang="en-US" sz="2400" dirty="0"/>
              <a:t> </a:t>
            </a:r>
            <a:r>
              <a:rPr lang="en-US" sz="2400" dirty="0" err="1"/>
              <a:t>hành</a:t>
            </a:r>
            <a:endParaRPr lang="en-US" sz="2400" dirty="0"/>
          </a:p>
        </p:txBody>
      </p:sp>
      <p:sp>
        <p:nvSpPr>
          <p:cNvPr id="7" name="TextBox 6"/>
          <p:cNvSpPr txBox="1"/>
          <p:nvPr/>
        </p:nvSpPr>
        <p:spPr>
          <a:xfrm>
            <a:off x="2389909" y="2775374"/>
            <a:ext cx="1293944" cy="461665"/>
          </a:xfrm>
          <a:prstGeom prst="rect">
            <a:avLst/>
          </a:prstGeom>
          <a:noFill/>
        </p:spPr>
        <p:txBody>
          <a:bodyPr wrap="none" rtlCol="0">
            <a:spAutoFit/>
          </a:bodyPr>
          <a:lstStyle/>
          <a:p>
            <a:r>
              <a:rPr lang="en-US" sz="2400" dirty="0" err="1"/>
              <a:t>Niềm</a:t>
            </a:r>
            <a:r>
              <a:rPr lang="en-US" sz="2400" dirty="0"/>
              <a:t> </a:t>
            </a:r>
            <a:r>
              <a:rPr lang="en-US" sz="2400" dirty="0" err="1"/>
              <a:t>vui</a:t>
            </a:r>
            <a:endParaRPr lang="en-US" sz="2400" dirty="0"/>
          </a:p>
        </p:txBody>
      </p:sp>
      <p:sp>
        <p:nvSpPr>
          <p:cNvPr id="8" name="TextBox 7"/>
          <p:cNvSpPr txBox="1"/>
          <p:nvPr/>
        </p:nvSpPr>
        <p:spPr>
          <a:xfrm>
            <a:off x="2389909" y="3248431"/>
            <a:ext cx="1390637" cy="461665"/>
          </a:xfrm>
          <a:prstGeom prst="rect">
            <a:avLst/>
          </a:prstGeom>
          <a:noFill/>
        </p:spPr>
        <p:txBody>
          <a:bodyPr wrap="none" rtlCol="0">
            <a:spAutoFit/>
          </a:bodyPr>
          <a:lstStyle/>
          <a:p>
            <a:r>
              <a:rPr lang="en-US" sz="2400" dirty="0" err="1"/>
              <a:t>Vui</a:t>
            </a:r>
            <a:r>
              <a:rPr lang="en-US" sz="2400" dirty="0"/>
              <a:t> </a:t>
            </a:r>
            <a:r>
              <a:rPr lang="en-US" sz="2400" dirty="0" err="1"/>
              <a:t>mừng</a:t>
            </a:r>
            <a:endParaRPr lang="en-US" sz="2400" dirty="0"/>
          </a:p>
        </p:txBody>
      </p:sp>
      <p:sp>
        <p:nvSpPr>
          <p:cNvPr id="9" name="TextBox 8"/>
          <p:cNvSpPr txBox="1"/>
          <p:nvPr/>
        </p:nvSpPr>
        <p:spPr>
          <a:xfrm>
            <a:off x="2437999" y="3711097"/>
            <a:ext cx="854721" cy="461665"/>
          </a:xfrm>
          <a:prstGeom prst="rect">
            <a:avLst/>
          </a:prstGeom>
          <a:noFill/>
        </p:spPr>
        <p:txBody>
          <a:bodyPr wrap="none" rtlCol="0">
            <a:spAutoFit/>
          </a:bodyPr>
          <a:lstStyle/>
          <a:p>
            <a:r>
              <a:rPr lang="en-US" sz="2400" dirty="0" err="1"/>
              <a:t>Nhận</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126" y="2200950"/>
            <a:ext cx="3923731" cy="27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126" y="2276305"/>
            <a:ext cx="3820332" cy="249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67803" y="1385342"/>
            <a:ext cx="3993401"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Easter is a joyful festival which is </a:t>
            </a:r>
          </a:p>
          <a:p>
            <a:r>
              <a:rPr lang="en-US" sz="2000" b="1" i="1" dirty="0">
                <a:solidFill>
                  <a:srgbClr val="007033"/>
                </a:solidFill>
              </a:rPr>
              <a:t>      celebrated in many countries.</a:t>
            </a:r>
          </a:p>
        </p:txBody>
      </p:sp>
      <p:sp>
        <p:nvSpPr>
          <p:cNvPr id="13" name="TextBox 12"/>
          <p:cNvSpPr txBox="1"/>
          <p:nvPr/>
        </p:nvSpPr>
        <p:spPr>
          <a:xfrm>
            <a:off x="4863857" y="1385342"/>
            <a:ext cx="3988784" cy="707886"/>
          </a:xfrm>
          <a:prstGeom prst="rect">
            <a:avLst/>
          </a:prstGeom>
          <a:noFill/>
        </p:spPr>
        <p:txBody>
          <a:bodyPr wrap="none" rtlCol="0">
            <a:spAutoFit/>
          </a:bodyPr>
          <a:lstStyle/>
          <a:p>
            <a:pPr marL="285750" indent="-285750">
              <a:buFont typeface="Wingdings" pitchFamily="2" charset="2"/>
              <a:buChar char="ü"/>
            </a:pPr>
            <a:r>
              <a:rPr lang="en-US" sz="2000" b="1" i="1" dirty="0">
                <a:solidFill>
                  <a:srgbClr val="007033"/>
                </a:solidFill>
              </a:rPr>
              <a:t>Children are eager to receive red </a:t>
            </a:r>
          </a:p>
          <a:p>
            <a:r>
              <a:rPr lang="en-US" sz="2000" b="1" i="1" dirty="0">
                <a:solidFill>
                  <a:srgbClr val="007033"/>
                </a:solidFill>
              </a:rPr>
              <a:t>     envelopes at </a:t>
            </a:r>
            <a:r>
              <a:rPr lang="en-US" sz="2000" b="1" i="1" dirty="0" err="1">
                <a:solidFill>
                  <a:srgbClr val="007033"/>
                </a:solidFill>
              </a:rPr>
              <a:t>Tet</a:t>
            </a:r>
            <a:r>
              <a:rPr lang="en-US" sz="2000" b="1" i="1" dirty="0">
                <a:solidFill>
                  <a:srgbClr val="007033"/>
                </a:solidFill>
              </a:rPr>
              <a:t>.</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857" y="2200950"/>
            <a:ext cx="3962689" cy="264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4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074"/>
                                        </p:tgtEl>
                                      </p:cBhvr>
                                    </p:animEffect>
                                    <p:set>
                                      <p:cBhvr>
                                        <p:cTn id="30" dur="1" fill="hold">
                                          <p:stCondLst>
                                            <p:cond delay="499"/>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wipe(down)">
                                      <p:cBhvr>
                                        <p:cTn id="40" dur="500"/>
                                        <p:tgtEl>
                                          <p:spTgt spid="307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075"/>
                                        </p:tgtEl>
                                      </p:cBhvr>
                                    </p:animEffect>
                                    <p:set>
                                      <p:cBhvr>
                                        <p:cTn id="50" dur="1" fill="hold">
                                          <p:stCondLst>
                                            <p:cond delay="499"/>
                                          </p:stCondLst>
                                        </p:cTn>
                                        <p:tgtEl>
                                          <p:spTgt spid="30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arn(inVertical)">
                                      <p:cBhvr>
                                        <p:cTn id="55" dur="500"/>
                                        <p:tgtEl>
                                          <p:spTgt spid="3">
                                            <p:txEl>
                                              <p:pRg st="3" end="3"/>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barn(inVertical)">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arn(inVertic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arn(inVertical)">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Vertical)">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barn(inVertical)">
                                      <p:cBhvr>
                                        <p:cTn id="83" dur="500"/>
                                        <p:tgtEl>
                                          <p:spTgt spid="3">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down)">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3076"/>
                                        </p:tgtEl>
                                        <p:attrNameLst>
                                          <p:attrName>style.visibility</p:attrName>
                                        </p:attrNameLst>
                                      </p:cBhvr>
                                      <p:to>
                                        <p:strVal val="visible"/>
                                      </p:to>
                                    </p:set>
                                    <p:animEffect transition="in" filter="circle(in)">
                                      <p:cBhvr>
                                        <p:cTn id="93" dur="2000"/>
                                        <p:tgtEl>
                                          <p:spTgt spid="3076"/>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circle(in)">
                                      <p:cBhvr>
                                        <p:cTn id="96" dur="20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3076"/>
                                        </p:tgtEl>
                                      </p:cBhvr>
                                    </p:animEffect>
                                    <p:set>
                                      <p:cBhvr>
                                        <p:cTn id="101" dur="1" fill="hold">
                                          <p:stCondLst>
                                            <p:cond delay="499"/>
                                          </p:stCondLst>
                                        </p:cTn>
                                        <p:tgtEl>
                                          <p:spTgt spid="307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92" y="1319622"/>
            <a:ext cx="3335481" cy="3465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Font typeface="Arial" pitchFamily="34" charset="0"/>
              <a:buNone/>
            </a:pPr>
            <a:r>
              <a:rPr lang="en-US" sz="2400" b="1" dirty="0"/>
              <a:t>1. Celebration (n)</a:t>
            </a:r>
          </a:p>
          <a:p>
            <a:pPr marL="0" indent="0">
              <a:lnSpc>
                <a:spcPts val="3200"/>
              </a:lnSpc>
              <a:buFont typeface="Arial" pitchFamily="34" charset="0"/>
              <a:buNone/>
            </a:pPr>
            <a:r>
              <a:rPr lang="en-US" sz="2400" b="1" dirty="0"/>
              <a:t>     celebrate (v)</a:t>
            </a:r>
          </a:p>
          <a:p>
            <a:pPr marL="0" indent="0">
              <a:lnSpc>
                <a:spcPts val="3200"/>
              </a:lnSpc>
              <a:buFont typeface="Arial" pitchFamily="34" charset="0"/>
              <a:buNone/>
            </a:pPr>
            <a:r>
              <a:rPr lang="en-US" sz="2400" b="1" dirty="0"/>
              <a:t>2. Occur (v) = happen</a:t>
            </a:r>
          </a:p>
          <a:p>
            <a:pPr marL="0" indent="0">
              <a:lnSpc>
                <a:spcPts val="3200"/>
              </a:lnSpc>
              <a:buFont typeface="Arial" pitchFamily="34" charset="0"/>
              <a:buNone/>
            </a:pPr>
            <a:r>
              <a:rPr lang="en-US" sz="2400" b="1" dirty="0"/>
              <a:t>3. Decorate (v)</a:t>
            </a:r>
          </a:p>
          <a:p>
            <a:pPr marL="0" indent="0">
              <a:lnSpc>
                <a:spcPts val="3200"/>
              </a:lnSpc>
              <a:buFont typeface="Arial" pitchFamily="34" charset="0"/>
              <a:buNone/>
            </a:pPr>
            <a:r>
              <a:rPr lang="en-US" sz="2400" b="1" dirty="0"/>
              <a:t>4. Sticky rice cake (n)</a:t>
            </a:r>
          </a:p>
          <a:p>
            <a:pPr marL="0" indent="0">
              <a:lnSpc>
                <a:spcPts val="3200"/>
              </a:lnSpc>
              <a:buFont typeface="Arial" pitchFamily="34" charset="0"/>
              <a:buNone/>
            </a:pPr>
            <a:r>
              <a:rPr lang="en-US" sz="2400" b="1" dirty="0"/>
              <a:t>5. Live apart </a:t>
            </a:r>
          </a:p>
          <a:p>
            <a:pPr marL="0" indent="0">
              <a:lnSpc>
                <a:spcPts val="3200"/>
              </a:lnSpc>
              <a:buFont typeface="Arial" pitchFamily="34" charset="0"/>
              <a:buNone/>
            </a:pPr>
            <a:r>
              <a:rPr lang="en-US" sz="2400" b="1" dirty="0"/>
              <a:t>6. Jewish people</a:t>
            </a:r>
          </a:p>
        </p:txBody>
      </p:sp>
      <p:sp>
        <p:nvSpPr>
          <p:cNvPr id="5" name="Content Placeholder 2"/>
          <p:cNvSpPr txBox="1">
            <a:spLocks/>
          </p:cNvSpPr>
          <p:nvPr/>
        </p:nvSpPr>
        <p:spPr>
          <a:xfrm>
            <a:off x="4426528" y="1451250"/>
            <a:ext cx="4717472" cy="3465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Font typeface="Arial" pitchFamily="34" charset="0"/>
              <a:buNone/>
            </a:pPr>
            <a:r>
              <a:rPr lang="en-US" sz="2400" b="1" dirty="0"/>
              <a:t>7. Slavery (n)</a:t>
            </a:r>
          </a:p>
          <a:p>
            <a:pPr marL="0" indent="0">
              <a:lnSpc>
                <a:spcPts val="3200"/>
              </a:lnSpc>
              <a:buFont typeface="Arial" pitchFamily="34" charset="0"/>
              <a:buNone/>
            </a:pPr>
            <a:r>
              <a:rPr lang="en-US" sz="2400" b="1" dirty="0"/>
              <a:t>    slave (n)</a:t>
            </a:r>
          </a:p>
          <a:p>
            <a:pPr marL="0" indent="0">
              <a:lnSpc>
                <a:spcPts val="3200"/>
              </a:lnSpc>
              <a:buFont typeface="Arial" pitchFamily="34" charset="0"/>
              <a:buNone/>
            </a:pPr>
            <a:r>
              <a:rPr lang="en-US" sz="2400" b="1" dirty="0"/>
              <a:t>8. Parade (n)</a:t>
            </a:r>
          </a:p>
          <a:p>
            <a:pPr marL="0" indent="0">
              <a:lnSpc>
                <a:spcPts val="3200"/>
              </a:lnSpc>
              <a:buFont typeface="Arial" pitchFamily="34" charset="0"/>
              <a:buNone/>
            </a:pPr>
            <a:r>
              <a:rPr lang="en-US" sz="2400" b="1" dirty="0"/>
              <a:t>9. joy (n)</a:t>
            </a:r>
          </a:p>
          <a:p>
            <a:pPr marL="0" indent="0">
              <a:lnSpc>
                <a:spcPts val="3200"/>
              </a:lnSpc>
              <a:buFont typeface="Arial" pitchFamily="34" charset="0"/>
              <a:buNone/>
            </a:pPr>
            <a:r>
              <a:rPr lang="en-US" sz="2400" b="1" dirty="0"/>
              <a:t>    joyful (</a:t>
            </a:r>
            <a:r>
              <a:rPr lang="en-US" sz="2400" b="1" dirty="0" err="1"/>
              <a:t>adj</a:t>
            </a:r>
            <a:r>
              <a:rPr lang="en-US" sz="2400" b="1" dirty="0"/>
              <a:t>)</a:t>
            </a:r>
          </a:p>
          <a:p>
            <a:pPr marL="0" indent="0">
              <a:lnSpc>
                <a:spcPts val="3200"/>
              </a:lnSpc>
              <a:buFont typeface="Arial" pitchFamily="34" charset="0"/>
              <a:buNone/>
            </a:pPr>
            <a:r>
              <a:rPr lang="en-US" sz="2400" b="1" dirty="0"/>
              <a:t>10. Receive (v)</a:t>
            </a:r>
          </a:p>
        </p:txBody>
      </p:sp>
    </p:spTree>
    <p:extLst>
      <p:ext uri="{BB962C8B-B14F-4D97-AF65-F5344CB8AC3E}">
        <p14:creationId xmlns:p14="http://schemas.microsoft.com/office/powerpoint/2010/main" val="4223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arn(inVertic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arn(inVertical)">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barn(inVertical)">
                                      <p:cBhvr>
                                        <p:cTn id="40" dur="500"/>
                                        <p:tgtEl>
                                          <p:spTgt spid="5">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barn(inVertical)">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barn(inVertical)">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barn(inVertical)">
                                      <p:cBhvr>
                                        <p:cTn id="53" dur="500"/>
                                        <p:tgtEl>
                                          <p:spTgt spid="5">
                                            <p:txEl>
                                              <p:pRg st="3" end="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barn(inVertical)">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barn(inVertical)">
                                      <p:cBhvr>
                                        <p:cTn id="6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                                            II. VOCABULARY</a:t>
            </a:r>
          </a:p>
        </p:txBody>
      </p:sp>
      <p:sp>
        <p:nvSpPr>
          <p:cNvPr id="5" name="Content Placeholder 2"/>
          <p:cNvSpPr>
            <a:spLocks noGrp="1"/>
          </p:cNvSpPr>
          <p:nvPr>
            <p:ph idx="1"/>
          </p:nvPr>
        </p:nvSpPr>
        <p:spPr>
          <a:xfrm>
            <a:off x="1610591" y="1406550"/>
            <a:ext cx="2067792" cy="3465869"/>
          </a:xfrm>
        </p:spPr>
        <p:txBody>
          <a:bodyPr>
            <a:noAutofit/>
          </a:bodyPr>
          <a:lstStyle/>
          <a:p>
            <a:pPr marL="0" indent="0">
              <a:lnSpc>
                <a:spcPts val="2700"/>
              </a:lnSpc>
              <a:spcBef>
                <a:spcPts val="0"/>
              </a:spcBef>
              <a:buNone/>
            </a:pPr>
            <a:r>
              <a:rPr lang="en-US" sz="1800" b="1" dirty="0"/>
              <a:t>Occur </a:t>
            </a:r>
          </a:p>
          <a:p>
            <a:pPr marL="0" indent="0">
              <a:lnSpc>
                <a:spcPts val="2700"/>
              </a:lnSpc>
              <a:spcBef>
                <a:spcPts val="0"/>
              </a:spcBef>
              <a:buNone/>
            </a:pPr>
            <a:r>
              <a:rPr lang="en-US" sz="1800" b="1" dirty="0"/>
              <a:t>Parade </a:t>
            </a:r>
          </a:p>
          <a:p>
            <a:pPr marL="0" indent="0">
              <a:lnSpc>
                <a:spcPts val="2700"/>
              </a:lnSpc>
              <a:spcBef>
                <a:spcPts val="0"/>
              </a:spcBef>
              <a:buNone/>
            </a:pPr>
            <a:r>
              <a:rPr lang="en-US" sz="1800" b="1" dirty="0"/>
              <a:t>Celebration </a:t>
            </a:r>
          </a:p>
          <a:p>
            <a:pPr marL="0" indent="0">
              <a:lnSpc>
                <a:spcPts val="2700"/>
              </a:lnSpc>
              <a:spcBef>
                <a:spcPts val="0"/>
              </a:spcBef>
              <a:buNone/>
            </a:pPr>
            <a:r>
              <a:rPr lang="en-US" sz="1800" b="1" dirty="0"/>
              <a:t>Decorate </a:t>
            </a:r>
          </a:p>
          <a:p>
            <a:pPr marL="0" indent="0">
              <a:lnSpc>
                <a:spcPts val="2700"/>
              </a:lnSpc>
              <a:spcBef>
                <a:spcPts val="0"/>
              </a:spcBef>
              <a:buNone/>
            </a:pPr>
            <a:r>
              <a:rPr lang="en-US" sz="1800" b="1" dirty="0"/>
              <a:t>Live apart </a:t>
            </a:r>
          </a:p>
          <a:p>
            <a:pPr marL="0" indent="0">
              <a:lnSpc>
                <a:spcPts val="2700"/>
              </a:lnSpc>
              <a:spcBef>
                <a:spcPts val="0"/>
              </a:spcBef>
              <a:buNone/>
            </a:pPr>
            <a:r>
              <a:rPr lang="en-US" sz="1800" b="1" dirty="0"/>
              <a:t>Sticky rice cake </a:t>
            </a:r>
          </a:p>
          <a:p>
            <a:pPr marL="0" indent="0">
              <a:lnSpc>
                <a:spcPts val="2700"/>
              </a:lnSpc>
              <a:spcBef>
                <a:spcPts val="0"/>
              </a:spcBef>
              <a:buNone/>
            </a:pPr>
            <a:r>
              <a:rPr lang="en-US" sz="1800" b="1" dirty="0"/>
              <a:t>Slavery </a:t>
            </a:r>
          </a:p>
          <a:p>
            <a:pPr marL="0" indent="0">
              <a:lnSpc>
                <a:spcPts val="2700"/>
              </a:lnSpc>
              <a:spcBef>
                <a:spcPts val="0"/>
              </a:spcBef>
              <a:buNone/>
            </a:pPr>
            <a:r>
              <a:rPr lang="en-US" sz="1800" b="1" dirty="0"/>
              <a:t>joyful </a:t>
            </a:r>
          </a:p>
          <a:p>
            <a:pPr marL="0" indent="0">
              <a:lnSpc>
                <a:spcPts val="2700"/>
              </a:lnSpc>
              <a:spcBef>
                <a:spcPts val="0"/>
              </a:spcBef>
              <a:buNone/>
            </a:pPr>
            <a:r>
              <a:rPr lang="en-US" sz="1800" b="1" dirty="0"/>
              <a:t>Receive</a:t>
            </a:r>
          </a:p>
          <a:p>
            <a:pPr marL="0" indent="0">
              <a:lnSpc>
                <a:spcPts val="2700"/>
              </a:lnSpc>
              <a:spcBef>
                <a:spcPts val="0"/>
              </a:spcBef>
              <a:buNone/>
            </a:pPr>
            <a:r>
              <a:rPr lang="en-US" sz="1800" b="1" dirty="0"/>
              <a:t>Jewish people</a:t>
            </a:r>
          </a:p>
          <a:p>
            <a:pPr marL="0" indent="0">
              <a:lnSpc>
                <a:spcPts val="2700"/>
              </a:lnSpc>
              <a:spcBef>
                <a:spcPts val="0"/>
              </a:spcBef>
              <a:buNone/>
            </a:pPr>
            <a:endParaRPr lang="en-US" sz="1800" b="1" dirty="0"/>
          </a:p>
        </p:txBody>
      </p:sp>
      <p:sp>
        <p:nvSpPr>
          <p:cNvPr id="6" name="TextBox 5"/>
          <p:cNvSpPr txBox="1"/>
          <p:nvPr/>
        </p:nvSpPr>
        <p:spPr>
          <a:xfrm>
            <a:off x="4171506" y="4223154"/>
            <a:ext cx="1281120" cy="369332"/>
          </a:xfrm>
          <a:prstGeom prst="rect">
            <a:avLst/>
          </a:prstGeom>
          <a:noFill/>
        </p:spPr>
        <p:txBody>
          <a:bodyPr wrap="none" rtlCol="0">
            <a:spAutoFit/>
          </a:bodyPr>
          <a:lstStyle/>
          <a:p>
            <a:r>
              <a:rPr lang="en-US" b="1" dirty="0"/>
              <a:t>i. </a:t>
            </a:r>
            <a:r>
              <a:rPr lang="en-US" b="1" dirty="0" err="1"/>
              <a:t>lễ</a:t>
            </a:r>
            <a:r>
              <a:rPr lang="en-US" b="1" dirty="0"/>
              <a:t> </a:t>
            </a:r>
            <a:r>
              <a:rPr lang="en-US" b="1" dirty="0" err="1"/>
              <a:t>kỉ</a:t>
            </a:r>
            <a:r>
              <a:rPr lang="en-US" b="1" dirty="0"/>
              <a:t> </a:t>
            </a:r>
            <a:r>
              <a:rPr lang="en-US" b="1" dirty="0" err="1"/>
              <a:t>niệm</a:t>
            </a:r>
            <a:endParaRPr lang="en-US" b="1" dirty="0"/>
          </a:p>
        </p:txBody>
      </p:sp>
      <p:sp>
        <p:nvSpPr>
          <p:cNvPr id="7" name="TextBox 6"/>
          <p:cNvSpPr txBox="1"/>
          <p:nvPr/>
        </p:nvSpPr>
        <p:spPr>
          <a:xfrm>
            <a:off x="4129089" y="2400821"/>
            <a:ext cx="986167" cy="369332"/>
          </a:xfrm>
          <a:prstGeom prst="rect">
            <a:avLst/>
          </a:prstGeom>
          <a:noFill/>
        </p:spPr>
        <p:txBody>
          <a:bodyPr wrap="none" rtlCol="0">
            <a:spAutoFit/>
          </a:bodyPr>
          <a:lstStyle/>
          <a:p>
            <a:r>
              <a:rPr lang="en-US" b="1" dirty="0"/>
              <a:t>d. </a:t>
            </a:r>
            <a:r>
              <a:rPr lang="en-US" b="1" dirty="0" err="1"/>
              <a:t>xảy</a:t>
            </a:r>
            <a:r>
              <a:rPr lang="en-US" b="1" dirty="0"/>
              <a:t> </a:t>
            </a:r>
            <a:r>
              <a:rPr lang="en-US" b="1" dirty="0" err="1"/>
              <a:t>ra</a:t>
            </a:r>
            <a:endParaRPr lang="en-US" b="1" dirty="0"/>
          </a:p>
        </p:txBody>
      </p:sp>
      <p:sp>
        <p:nvSpPr>
          <p:cNvPr id="8" name="TextBox 7"/>
          <p:cNvSpPr txBox="1"/>
          <p:nvPr/>
        </p:nvSpPr>
        <p:spPr>
          <a:xfrm>
            <a:off x="4090828" y="2770153"/>
            <a:ext cx="1187889" cy="369332"/>
          </a:xfrm>
          <a:prstGeom prst="rect">
            <a:avLst/>
          </a:prstGeom>
          <a:noFill/>
        </p:spPr>
        <p:txBody>
          <a:bodyPr wrap="none" rtlCol="0">
            <a:spAutoFit/>
          </a:bodyPr>
          <a:lstStyle/>
          <a:p>
            <a:r>
              <a:rPr lang="en-US" b="1" dirty="0"/>
              <a:t>e. </a:t>
            </a:r>
            <a:r>
              <a:rPr lang="en-US" b="1" dirty="0" err="1"/>
              <a:t>trang</a:t>
            </a:r>
            <a:r>
              <a:rPr lang="en-US" b="1" dirty="0"/>
              <a:t> </a:t>
            </a:r>
            <a:r>
              <a:rPr lang="en-US" b="1" dirty="0" err="1"/>
              <a:t>trí</a:t>
            </a:r>
            <a:endParaRPr lang="en-US" b="1" dirty="0"/>
          </a:p>
        </p:txBody>
      </p:sp>
      <p:sp>
        <p:nvSpPr>
          <p:cNvPr id="9" name="TextBox 8"/>
          <p:cNvSpPr txBox="1"/>
          <p:nvPr/>
        </p:nvSpPr>
        <p:spPr>
          <a:xfrm>
            <a:off x="4105204" y="1693165"/>
            <a:ext cx="2574936" cy="369332"/>
          </a:xfrm>
          <a:prstGeom prst="rect">
            <a:avLst/>
          </a:prstGeom>
          <a:noFill/>
        </p:spPr>
        <p:txBody>
          <a:bodyPr wrap="none" rtlCol="0">
            <a:spAutoFit/>
          </a:bodyPr>
          <a:lstStyle/>
          <a:p>
            <a:r>
              <a:rPr lang="en-US" b="1" dirty="0"/>
              <a:t>b. </a:t>
            </a:r>
            <a:r>
              <a:rPr lang="en-US" b="1" dirty="0" err="1"/>
              <a:t>bánh</a:t>
            </a:r>
            <a:r>
              <a:rPr lang="en-US" b="1" dirty="0"/>
              <a:t> </a:t>
            </a:r>
            <a:r>
              <a:rPr lang="en-US" b="1" dirty="0" err="1"/>
              <a:t>chưng</a:t>
            </a:r>
            <a:r>
              <a:rPr lang="en-US" b="1" dirty="0"/>
              <a:t>, </a:t>
            </a:r>
            <a:r>
              <a:rPr lang="en-US" b="1" dirty="0" err="1"/>
              <a:t>bánh</a:t>
            </a:r>
            <a:r>
              <a:rPr lang="en-US" b="1" dirty="0"/>
              <a:t> </a:t>
            </a:r>
            <a:r>
              <a:rPr lang="en-US" b="1" dirty="0" err="1"/>
              <a:t>nếp</a:t>
            </a:r>
            <a:endParaRPr lang="en-US" b="1" dirty="0"/>
          </a:p>
        </p:txBody>
      </p:sp>
      <p:sp>
        <p:nvSpPr>
          <p:cNvPr id="10" name="TextBox 9"/>
          <p:cNvSpPr txBox="1"/>
          <p:nvPr/>
        </p:nvSpPr>
        <p:spPr>
          <a:xfrm>
            <a:off x="4129089" y="3853822"/>
            <a:ext cx="1675074" cy="369332"/>
          </a:xfrm>
          <a:prstGeom prst="rect">
            <a:avLst/>
          </a:prstGeom>
          <a:noFill/>
        </p:spPr>
        <p:txBody>
          <a:bodyPr wrap="none" rtlCol="0">
            <a:spAutoFit/>
          </a:bodyPr>
          <a:lstStyle/>
          <a:p>
            <a:r>
              <a:rPr lang="en-US" b="1" dirty="0"/>
              <a:t>h. </a:t>
            </a:r>
            <a:r>
              <a:rPr lang="en-US" b="1" dirty="0" err="1"/>
              <a:t>sống</a:t>
            </a:r>
            <a:r>
              <a:rPr lang="en-US" b="1" dirty="0"/>
              <a:t> </a:t>
            </a:r>
            <a:r>
              <a:rPr lang="en-US" b="1" dirty="0" err="1"/>
              <a:t>xa</a:t>
            </a:r>
            <a:r>
              <a:rPr lang="en-US" b="1" dirty="0"/>
              <a:t> </a:t>
            </a:r>
            <a:r>
              <a:rPr lang="en-US" b="1" dirty="0" err="1"/>
              <a:t>nhau</a:t>
            </a:r>
            <a:endParaRPr lang="en-US" b="1" dirty="0"/>
          </a:p>
        </p:txBody>
      </p:sp>
      <p:sp>
        <p:nvSpPr>
          <p:cNvPr id="11" name="TextBox 10"/>
          <p:cNvSpPr txBox="1"/>
          <p:nvPr/>
        </p:nvSpPr>
        <p:spPr>
          <a:xfrm>
            <a:off x="4105204" y="3167405"/>
            <a:ext cx="1691938" cy="369332"/>
          </a:xfrm>
          <a:prstGeom prst="rect">
            <a:avLst/>
          </a:prstGeom>
          <a:noFill/>
        </p:spPr>
        <p:txBody>
          <a:bodyPr wrap="none" rtlCol="0">
            <a:spAutoFit/>
          </a:bodyPr>
          <a:lstStyle/>
          <a:p>
            <a:r>
              <a:rPr lang="en-US" b="1" dirty="0"/>
              <a:t>f. </a:t>
            </a:r>
            <a:r>
              <a:rPr lang="en-US" b="1" dirty="0" err="1"/>
              <a:t>người</a:t>
            </a:r>
            <a:r>
              <a:rPr lang="en-US" b="1" dirty="0"/>
              <a:t> Do </a:t>
            </a:r>
            <a:r>
              <a:rPr lang="en-US" b="1" dirty="0" err="1"/>
              <a:t>thái</a:t>
            </a:r>
            <a:endParaRPr lang="en-US" b="1" dirty="0"/>
          </a:p>
        </p:txBody>
      </p:sp>
      <p:sp>
        <p:nvSpPr>
          <p:cNvPr id="12" name="TextBox 11"/>
          <p:cNvSpPr txBox="1"/>
          <p:nvPr/>
        </p:nvSpPr>
        <p:spPr>
          <a:xfrm>
            <a:off x="4174918" y="4575596"/>
            <a:ext cx="1122423" cy="369332"/>
          </a:xfrm>
          <a:prstGeom prst="rect">
            <a:avLst/>
          </a:prstGeom>
          <a:noFill/>
        </p:spPr>
        <p:txBody>
          <a:bodyPr wrap="none" rtlCol="0">
            <a:spAutoFit/>
          </a:bodyPr>
          <a:lstStyle/>
          <a:p>
            <a:r>
              <a:rPr lang="en-US" b="1" dirty="0"/>
              <a:t>j. </a:t>
            </a:r>
            <a:r>
              <a:rPr lang="en-US" b="1" dirty="0" err="1"/>
              <a:t>sự</a:t>
            </a:r>
            <a:r>
              <a:rPr lang="en-US" b="1" dirty="0"/>
              <a:t> </a:t>
            </a:r>
            <a:r>
              <a:rPr lang="en-US" b="1" dirty="0" err="1"/>
              <a:t>nô</a:t>
            </a:r>
            <a:r>
              <a:rPr lang="en-US" b="1" dirty="0"/>
              <a:t> </a:t>
            </a:r>
            <a:r>
              <a:rPr lang="en-US" b="1" dirty="0" err="1"/>
              <a:t>lệ</a:t>
            </a:r>
            <a:endParaRPr lang="en-US" b="1" dirty="0"/>
          </a:p>
        </p:txBody>
      </p:sp>
      <p:sp>
        <p:nvSpPr>
          <p:cNvPr id="13" name="TextBox 12"/>
          <p:cNvSpPr txBox="1"/>
          <p:nvPr/>
        </p:nvSpPr>
        <p:spPr>
          <a:xfrm>
            <a:off x="4105277" y="2044785"/>
            <a:ext cx="1842171" cy="369332"/>
          </a:xfrm>
          <a:prstGeom prst="rect">
            <a:avLst/>
          </a:prstGeom>
          <a:noFill/>
        </p:spPr>
        <p:txBody>
          <a:bodyPr wrap="none" rtlCol="0">
            <a:spAutoFit/>
          </a:bodyPr>
          <a:lstStyle/>
          <a:p>
            <a:r>
              <a:rPr lang="en-US" b="1" dirty="0"/>
              <a:t>c. </a:t>
            </a:r>
            <a:r>
              <a:rPr lang="en-US" b="1" dirty="0" err="1"/>
              <a:t>cuộc</a:t>
            </a:r>
            <a:r>
              <a:rPr lang="en-US" b="1" dirty="0"/>
              <a:t> </a:t>
            </a:r>
            <a:r>
              <a:rPr lang="en-US" b="1" dirty="0" err="1"/>
              <a:t>diễu</a:t>
            </a:r>
            <a:r>
              <a:rPr lang="en-US" b="1" dirty="0"/>
              <a:t> </a:t>
            </a:r>
            <a:r>
              <a:rPr lang="en-US" b="1" dirty="0" err="1"/>
              <a:t>hành</a:t>
            </a:r>
            <a:endParaRPr lang="en-US" b="1" dirty="0"/>
          </a:p>
        </p:txBody>
      </p:sp>
      <p:sp>
        <p:nvSpPr>
          <p:cNvPr id="14" name="TextBox 13"/>
          <p:cNvSpPr txBox="1"/>
          <p:nvPr/>
        </p:nvSpPr>
        <p:spPr>
          <a:xfrm>
            <a:off x="4167241" y="3484490"/>
            <a:ext cx="1317990" cy="369332"/>
          </a:xfrm>
          <a:prstGeom prst="rect">
            <a:avLst/>
          </a:prstGeom>
          <a:noFill/>
        </p:spPr>
        <p:txBody>
          <a:bodyPr wrap="none" rtlCol="0">
            <a:spAutoFit/>
          </a:bodyPr>
          <a:lstStyle/>
          <a:p>
            <a:r>
              <a:rPr lang="en-US" b="1" dirty="0"/>
              <a:t>g. </a:t>
            </a:r>
            <a:r>
              <a:rPr lang="en-US" b="1" dirty="0" err="1"/>
              <a:t>vui</a:t>
            </a:r>
            <a:r>
              <a:rPr lang="en-US" b="1" dirty="0"/>
              <a:t> </a:t>
            </a:r>
            <a:r>
              <a:rPr lang="en-US" b="1" dirty="0" err="1"/>
              <a:t>mừng</a:t>
            </a:r>
            <a:endParaRPr lang="en-US" b="1" dirty="0"/>
          </a:p>
        </p:txBody>
      </p:sp>
      <p:sp>
        <p:nvSpPr>
          <p:cNvPr id="15" name="TextBox 14"/>
          <p:cNvSpPr txBox="1"/>
          <p:nvPr/>
        </p:nvSpPr>
        <p:spPr>
          <a:xfrm>
            <a:off x="4105277" y="1338198"/>
            <a:ext cx="896399" cy="369332"/>
          </a:xfrm>
          <a:prstGeom prst="rect">
            <a:avLst/>
          </a:prstGeom>
          <a:noFill/>
        </p:spPr>
        <p:txBody>
          <a:bodyPr wrap="none" rtlCol="0">
            <a:spAutoFit/>
          </a:bodyPr>
          <a:lstStyle/>
          <a:p>
            <a:r>
              <a:rPr lang="en-US" b="1" dirty="0"/>
              <a:t>a. </a:t>
            </a:r>
            <a:r>
              <a:rPr lang="en-US" b="1" dirty="0" err="1"/>
              <a:t>nhận</a:t>
            </a:r>
            <a:endParaRPr lang="en-US" b="1" dirty="0"/>
          </a:p>
        </p:txBody>
      </p:sp>
      <p:cxnSp>
        <p:nvCxnSpPr>
          <p:cNvPr id="17" name="Straight Arrow Connector 16"/>
          <p:cNvCxnSpPr>
            <a:endCxn id="7" idx="1"/>
          </p:cNvCxnSpPr>
          <p:nvPr/>
        </p:nvCxnSpPr>
        <p:spPr>
          <a:xfrm>
            <a:off x="2535382" y="1693165"/>
            <a:ext cx="1593707" cy="89232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3" idx="1"/>
          </p:cNvCxnSpPr>
          <p:nvPr/>
        </p:nvCxnSpPr>
        <p:spPr>
          <a:xfrm>
            <a:off x="2490628" y="2001372"/>
            <a:ext cx="1614649" cy="22807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52021" y="2414117"/>
            <a:ext cx="1419485" cy="200699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64986" y="2750536"/>
            <a:ext cx="1506520" cy="20428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94794" y="3034988"/>
            <a:ext cx="1586261" cy="100349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9" idx="1"/>
          </p:cNvCxnSpPr>
          <p:nvPr/>
        </p:nvCxnSpPr>
        <p:spPr>
          <a:xfrm flipV="1">
            <a:off x="2752021" y="1877831"/>
            <a:ext cx="1353183" cy="139530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352849" y="3756762"/>
            <a:ext cx="1776240" cy="10035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4" idx="1"/>
          </p:cNvCxnSpPr>
          <p:nvPr/>
        </p:nvCxnSpPr>
        <p:spPr>
          <a:xfrm flipV="1">
            <a:off x="2352849" y="3669156"/>
            <a:ext cx="1814392" cy="3693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5" idx="1"/>
          </p:cNvCxnSpPr>
          <p:nvPr/>
        </p:nvCxnSpPr>
        <p:spPr>
          <a:xfrm flipV="1">
            <a:off x="2523421" y="1522864"/>
            <a:ext cx="1581856" cy="28849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 idx="1"/>
          </p:cNvCxnSpPr>
          <p:nvPr/>
        </p:nvCxnSpPr>
        <p:spPr>
          <a:xfrm flipV="1">
            <a:off x="3015096" y="3352071"/>
            <a:ext cx="1090108" cy="131974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II. VOCABULARY</a:t>
            </a:r>
            <a:endParaRPr lang="en-US" dirty="0"/>
          </a:p>
        </p:txBody>
      </p:sp>
      <p:sp>
        <p:nvSpPr>
          <p:cNvPr id="4" name="Content Placeholder 2"/>
          <p:cNvSpPr txBox="1">
            <a:spLocks/>
          </p:cNvSpPr>
          <p:nvPr/>
        </p:nvSpPr>
        <p:spPr>
          <a:xfrm>
            <a:off x="813179" y="1423626"/>
            <a:ext cx="2876165" cy="3465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spcBef>
                <a:spcPts val="0"/>
              </a:spcBef>
              <a:buNone/>
            </a:pPr>
            <a:r>
              <a:rPr lang="en-US" b="1" dirty="0"/>
              <a:t>_</a:t>
            </a:r>
            <a:r>
              <a:rPr lang="en-US" b="1" dirty="0" err="1"/>
              <a:t>ewi_h</a:t>
            </a:r>
            <a:endParaRPr lang="en-US" b="1" dirty="0"/>
          </a:p>
          <a:p>
            <a:pPr marL="0" indent="0">
              <a:lnSpc>
                <a:spcPct val="200000"/>
              </a:lnSpc>
              <a:spcBef>
                <a:spcPts val="0"/>
              </a:spcBef>
              <a:buNone/>
            </a:pPr>
            <a:r>
              <a:rPr lang="en-US" b="1" dirty="0"/>
              <a:t>re_ _ </a:t>
            </a:r>
            <a:r>
              <a:rPr lang="en-US" b="1" dirty="0" err="1"/>
              <a:t>i_e</a:t>
            </a:r>
            <a:endParaRPr lang="en-US" b="1" dirty="0"/>
          </a:p>
          <a:p>
            <a:pPr marL="0" indent="0">
              <a:lnSpc>
                <a:spcPct val="200000"/>
              </a:lnSpc>
              <a:spcBef>
                <a:spcPts val="0"/>
              </a:spcBef>
              <a:buFont typeface="Arial" pitchFamily="34" charset="0"/>
              <a:buNone/>
            </a:pPr>
            <a:r>
              <a:rPr lang="en-US" b="1" dirty="0" err="1"/>
              <a:t>d_c_r_t</a:t>
            </a:r>
            <a:r>
              <a:rPr lang="en-US" b="1" dirty="0"/>
              <a:t>_ </a:t>
            </a:r>
          </a:p>
          <a:p>
            <a:pPr marL="0" indent="0">
              <a:lnSpc>
                <a:spcPct val="200000"/>
              </a:lnSpc>
              <a:spcBef>
                <a:spcPts val="0"/>
              </a:spcBef>
              <a:buFont typeface="Arial" pitchFamily="34" charset="0"/>
              <a:buNone/>
            </a:pPr>
            <a:r>
              <a:rPr lang="en-US" b="1" dirty="0"/>
              <a:t>_ _ </a:t>
            </a:r>
            <a:r>
              <a:rPr lang="en-US" b="1" dirty="0" err="1"/>
              <a:t>y_ul</a:t>
            </a:r>
            <a:r>
              <a:rPr lang="en-US" b="1" dirty="0"/>
              <a:t> </a:t>
            </a:r>
          </a:p>
          <a:p>
            <a:pPr marL="0" indent="0">
              <a:lnSpc>
                <a:spcPct val="200000"/>
              </a:lnSpc>
              <a:spcBef>
                <a:spcPts val="0"/>
              </a:spcBef>
              <a:buFont typeface="Arial" pitchFamily="34" charset="0"/>
              <a:buNone/>
            </a:pPr>
            <a:endParaRPr lang="en-US" b="1" dirty="0"/>
          </a:p>
        </p:txBody>
      </p:sp>
      <p:sp>
        <p:nvSpPr>
          <p:cNvPr id="11" name="Rectangle 10"/>
          <p:cNvSpPr/>
          <p:nvPr/>
        </p:nvSpPr>
        <p:spPr>
          <a:xfrm>
            <a:off x="759733" y="1668821"/>
            <a:ext cx="1440314" cy="523220"/>
          </a:xfrm>
          <a:prstGeom prst="rect">
            <a:avLst/>
          </a:prstGeom>
          <a:solidFill>
            <a:srgbClr val="007033"/>
          </a:solidFill>
        </p:spPr>
        <p:txBody>
          <a:bodyPr wrap="square">
            <a:spAutoFit/>
          </a:bodyPr>
          <a:lstStyle/>
          <a:p>
            <a:r>
              <a:rPr lang="en-US" sz="2800" b="1" dirty="0">
                <a:solidFill>
                  <a:schemeClr val="bg1"/>
                </a:solidFill>
              </a:rPr>
              <a:t>Jewish</a:t>
            </a:r>
          </a:p>
        </p:txBody>
      </p:sp>
      <p:sp>
        <p:nvSpPr>
          <p:cNvPr id="12" name="Rectangle 11"/>
          <p:cNvSpPr/>
          <p:nvPr/>
        </p:nvSpPr>
        <p:spPr>
          <a:xfrm>
            <a:off x="759733" y="2633340"/>
            <a:ext cx="1613214" cy="523220"/>
          </a:xfrm>
          <a:prstGeom prst="rect">
            <a:avLst/>
          </a:prstGeom>
          <a:solidFill>
            <a:srgbClr val="007033"/>
          </a:solidFill>
        </p:spPr>
        <p:txBody>
          <a:bodyPr wrap="square">
            <a:spAutoFit/>
          </a:bodyPr>
          <a:lstStyle/>
          <a:p>
            <a:r>
              <a:rPr lang="en-US" sz="2800" b="1" dirty="0">
                <a:solidFill>
                  <a:schemeClr val="bg1"/>
                </a:solidFill>
              </a:rPr>
              <a:t>Receive</a:t>
            </a:r>
          </a:p>
        </p:txBody>
      </p:sp>
      <p:sp>
        <p:nvSpPr>
          <p:cNvPr id="13" name="Rectangle 12"/>
          <p:cNvSpPr/>
          <p:nvPr/>
        </p:nvSpPr>
        <p:spPr>
          <a:xfrm>
            <a:off x="761290" y="3502655"/>
            <a:ext cx="1840288" cy="523220"/>
          </a:xfrm>
          <a:prstGeom prst="rect">
            <a:avLst/>
          </a:prstGeom>
          <a:solidFill>
            <a:srgbClr val="007033"/>
          </a:solidFill>
        </p:spPr>
        <p:txBody>
          <a:bodyPr wrap="square">
            <a:spAutoFit/>
          </a:bodyPr>
          <a:lstStyle/>
          <a:p>
            <a:r>
              <a:rPr lang="en-US" sz="2800" b="1" dirty="0">
                <a:solidFill>
                  <a:schemeClr val="bg1"/>
                </a:solidFill>
              </a:rPr>
              <a:t>Decorate</a:t>
            </a:r>
          </a:p>
        </p:txBody>
      </p:sp>
      <p:sp>
        <p:nvSpPr>
          <p:cNvPr id="14" name="Rectangle 13"/>
          <p:cNvSpPr/>
          <p:nvPr/>
        </p:nvSpPr>
        <p:spPr>
          <a:xfrm>
            <a:off x="761290" y="4343799"/>
            <a:ext cx="1284004" cy="523220"/>
          </a:xfrm>
          <a:prstGeom prst="rect">
            <a:avLst/>
          </a:prstGeom>
          <a:solidFill>
            <a:srgbClr val="007033"/>
          </a:solidFill>
        </p:spPr>
        <p:txBody>
          <a:bodyPr wrap="square">
            <a:spAutoFit/>
          </a:bodyPr>
          <a:lstStyle/>
          <a:p>
            <a:r>
              <a:rPr lang="en-US" sz="2800" b="1" dirty="0">
                <a:solidFill>
                  <a:schemeClr val="bg1"/>
                </a:solidFill>
              </a:rPr>
              <a:t>Joyful</a:t>
            </a:r>
          </a:p>
        </p:txBody>
      </p:sp>
      <p:sp>
        <p:nvSpPr>
          <p:cNvPr id="15" name="Rectangle 14"/>
          <p:cNvSpPr/>
          <p:nvPr/>
        </p:nvSpPr>
        <p:spPr>
          <a:xfrm>
            <a:off x="5651685" y="1386845"/>
            <a:ext cx="2641002" cy="3539430"/>
          </a:xfrm>
          <a:prstGeom prst="rect">
            <a:avLst/>
          </a:prstGeom>
        </p:spPr>
        <p:txBody>
          <a:bodyPr wrap="square">
            <a:spAutoFit/>
          </a:bodyPr>
          <a:lstStyle/>
          <a:p>
            <a:pPr>
              <a:lnSpc>
                <a:spcPct val="200000"/>
              </a:lnSpc>
            </a:pPr>
            <a:r>
              <a:rPr lang="en-US" sz="2800" b="1" dirty="0"/>
              <a:t>_</a:t>
            </a:r>
            <a:r>
              <a:rPr lang="en-US" sz="2800" b="1" dirty="0" err="1"/>
              <a:t>l_ve_y</a:t>
            </a:r>
            <a:endParaRPr lang="en-US" sz="2800" b="1" dirty="0"/>
          </a:p>
          <a:p>
            <a:pPr>
              <a:lnSpc>
                <a:spcPct val="200000"/>
              </a:lnSpc>
            </a:pPr>
            <a:r>
              <a:rPr lang="en-US" sz="2800" b="1" dirty="0"/>
              <a:t>_</a:t>
            </a:r>
            <a:r>
              <a:rPr lang="en-US" sz="2800" b="1" dirty="0" err="1"/>
              <a:t>cc_r</a:t>
            </a:r>
            <a:r>
              <a:rPr lang="en-US" sz="2800" b="1" dirty="0"/>
              <a:t> </a:t>
            </a:r>
          </a:p>
          <a:p>
            <a:pPr>
              <a:lnSpc>
                <a:spcPct val="200000"/>
              </a:lnSpc>
            </a:pPr>
            <a:r>
              <a:rPr lang="en-US" sz="2800" b="1" dirty="0"/>
              <a:t>_</a:t>
            </a:r>
            <a:r>
              <a:rPr lang="en-US" sz="2800" b="1" dirty="0" err="1"/>
              <a:t>ar_de</a:t>
            </a:r>
            <a:r>
              <a:rPr lang="en-US" sz="2800" b="1" dirty="0"/>
              <a:t> </a:t>
            </a:r>
          </a:p>
          <a:p>
            <a:pPr>
              <a:lnSpc>
                <a:spcPct val="200000"/>
              </a:lnSpc>
            </a:pPr>
            <a:r>
              <a:rPr lang="en-US" sz="2800" b="1" dirty="0"/>
              <a:t>_ _</a:t>
            </a:r>
            <a:r>
              <a:rPr lang="en-US" sz="2800" b="1" dirty="0" err="1"/>
              <a:t>le_rat_on</a:t>
            </a:r>
            <a:r>
              <a:rPr lang="en-US" sz="2800" b="1" dirty="0"/>
              <a:t> </a:t>
            </a:r>
          </a:p>
        </p:txBody>
      </p:sp>
      <p:sp>
        <p:nvSpPr>
          <p:cNvPr id="16" name="Rectangle 15"/>
          <p:cNvSpPr/>
          <p:nvPr/>
        </p:nvSpPr>
        <p:spPr>
          <a:xfrm>
            <a:off x="5542435" y="4317211"/>
            <a:ext cx="2267687" cy="523220"/>
          </a:xfrm>
          <a:prstGeom prst="rect">
            <a:avLst/>
          </a:prstGeom>
          <a:solidFill>
            <a:srgbClr val="007033"/>
          </a:solidFill>
        </p:spPr>
        <p:txBody>
          <a:bodyPr wrap="square">
            <a:spAutoFit/>
          </a:bodyPr>
          <a:lstStyle/>
          <a:p>
            <a:r>
              <a:rPr lang="en-US" sz="2800" b="1" dirty="0">
                <a:solidFill>
                  <a:schemeClr val="bg1"/>
                </a:solidFill>
              </a:rPr>
              <a:t>Celebration</a:t>
            </a:r>
          </a:p>
        </p:txBody>
      </p:sp>
      <p:sp>
        <p:nvSpPr>
          <p:cNvPr id="17" name="Rectangle 16"/>
          <p:cNvSpPr/>
          <p:nvPr/>
        </p:nvSpPr>
        <p:spPr>
          <a:xfrm>
            <a:off x="5535821" y="2513090"/>
            <a:ext cx="1292807" cy="523220"/>
          </a:xfrm>
          <a:prstGeom prst="rect">
            <a:avLst/>
          </a:prstGeom>
          <a:solidFill>
            <a:srgbClr val="007033"/>
          </a:solidFill>
        </p:spPr>
        <p:txBody>
          <a:bodyPr wrap="square">
            <a:spAutoFit/>
          </a:bodyPr>
          <a:lstStyle/>
          <a:p>
            <a:r>
              <a:rPr lang="en-US" sz="2800" b="1" dirty="0">
                <a:solidFill>
                  <a:schemeClr val="bg1"/>
                </a:solidFill>
              </a:rPr>
              <a:t>Occur</a:t>
            </a:r>
          </a:p>
        </p:txBody>
      </p:sp>
      <p:sp>
        <p:nvSpPr>
          <p:cNvPr id="18" name="Rectangle 17"/>
          <p:cNvSpPr/>
          <p:nvPr/>
        </p:nvSpPr>
        <p:spPr>
          <a:xfrm>
            <a:off x="5542435" y="3372787"/>
            <a:ext cx="1490423" cy="523220"/>
          </a:xfrm>
          <a:prstGeom prst="rect">
            <a:avLst/>
          </a:prstGeom>
          <a:solidFill>
            <a:srgbClr val="007033"/>
          </a:solidFill>
        </p:spPr>
        <p:txBody>
          <a:bodyPr wrap="square">
            <a:spAutoFit/>
          </a:bodyPr>
          <a:lstStyle/>
          <a:p>
            <a:r>
              <a:rPr lang="en-US" sz="2800" b="1" dirty="0">
                <a:solidFill>
                  <a:schemeClr val="bg1"/>
                </a:solidFill>
              </a:rPr>
              <a:t>Parade</a:t>
            </a:r>
          </a:p>
        </p:txBody>
      </p:sp>
      <p:sp>
        <p:nvSpPr>
          <p:cNvPr id="19" name="Rectangle 18"/>
          <p:cNvSpPr/>
          <p:nvPr/>
        </p:nvSpPr>
        <p:spPr>
          <a:xfrm>
            <a:off x="5511262" y="1648111"/>
            <a:ext cx="1539067" cy="523220"/>
          </a:xfrm>
          <a:prstGeom prst="rect">
            <a:avLst/>
          </a:prstGeom>
          <a:solidFill>
            <a:srgbClr val="007033"/>
          </a:solidFill>
        </p:spPr>
        <p:txBody>
          <a:bodyPr wrap="square">
            <a:spAutoFit/>
          </a:bodyPr>
          <a:lstStyle/>
          <a:p>
            <a:r>
              <a:rPr lang="en-US" sz="2800" b="1" dirty="0">
                <a:solidFill>
                  <a:schemeClr val="bg1"/>
                </a:solidFill>
              </a:rPr>
              <a:t>Slavery</a:t>
            </a:r>
          </a:p>
        </p:txBody>
      </p:sp>
    </p:spTree>
    <p:extLst>
      <p:ext uri="{BB962C8B-B14F-4D97-AF65-F5344CB8AC3E}">
        <p14:creationId xmlns:p14="http://schemas.microsoft.com/office/powerpoint/2010/main" val="850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arn(inVertical)">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Effect transition="in" filter="barn(inVertical)">
                                      <p:cBhvr>
                                        <p:cTn id="67" dur="500"/>
                                        <p:tgtEl>
                                          <p:spTgt spid="1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5">
                                            <p:txEl>
                                              <p:pRg st="3" end="3"/>
                                            </p:txEl>
                                          </p:spTgt>
                                        </p:tgtEl>
                                        <p:attrNameLst>
                                          <p:attrName>style.visibility</p:attrName>
                                        </p:attrNameLst>
                                      </p:cBhvr>
                                      <p:to>
                                        <p:strVal val="visible"/>
                                      </p:to>
                                    </p:set>
                                    <p:animEffect transition="in" filter="barn(inVertical)">
                                      <p:cBhvr>
                                        <p:cTn id="77" dur="500"/>
                                        <p:tgtEl>
                                          <p:spTgt spid="1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On-screen Show (16:9)</PresentationFormat>
  <Paragraphs>161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.VnArial Narrow</vt:lpstr>
      <vt:lpstr>.VnArial NarrowH</vt:lpstr>
      <vt:lpstr>.VnTime</vt:lpstr>
      <vt:lpstr>Arial</vt:lpstr>
      <vt:lpstr>Calibri</vt:lpstr>
      <vt:lpstr>VNI-Zap</vt:lpstr>
      <vt:lpstr>Wingdings</vt:lpstr>
      <vt:lpstr>Office Theme</vt:lpstr>
      <vt:lpstr>PowerPoint Presentation</vt:lpstr>
      <vt:lpstr>PowerPoint Presentation</vt:lpstr>
      <vt:lpstr>Unit 8: Celebrations</vt:lpstr>
      <vt:lpstr>I. GETTING STARTED</vt:lpstr>
      <vt:lpstr>                                      II. VOCABULARY</vt:lpstr>
      <vt:lpstr>                                      II. VOCABULARY</vt:lpstr>
      <vt:lpstr>PowerPoint Presentation</vt:lpstr>
      <vt:lpstr>                                            II. VOCABULARY</vt:lpstr>
      <vt:lpstr>                                            II. VOCABULARY</vt:lpstr>
      <vt:lpstr>                                       III. READ</vt:lpstr>
      <vt:lpstr>                                   III. READ</vt:lpstr>
      <vt:lpstr>                                         III. READ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2022-02-14T15:12:41Z</dcterms:modified>
</cp:coreProperties>
</file>