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541" r:id="rId2"/>
    <p:sldId id="503" r:id="rId3"/>
    <p:sldId id="525" r:id="rId4"/>
    <p:sldId id="497" r:id="rId5"/>
    <p:sldId id="529" r:id="rId6"/>
    <p:sldId id="530" r:id="rId7"/>
    <p:sldId id="531" r:id="rId8"/>
    <p:sldId id="532" r:id="rId9"/>
    <p:sldId id="533" r:id="rId10"/>
    <p:sldId id="534" r:id="rId11"/>
    <p:sldId id="535" r:id="rId12"/>
    <p:sldId id="536" r:id="rId13"/>
    <p:sldId id="540" r:id="rId14"/>
    <p:sldId id="538" r:id="rId15"/>
    <p:sldId id="537" r:id="rId16"/>
    <p:sldId id="515" r:id="rId17"/>
    <p:sldId id="521" r:id="rId18"/>
    <p:sldId id="539" r:id="rId19"/>
    <p:sldId id="518" r:id="rId20"/>
    <p:sldId id="528" r:id="rId21"/>
    <p:sldId id="527" r:id="rId22"/>
    <p:sldId id="52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81" d="100"/>
          <a:sy n="81" d="100"/>
        </p:scale>
        <p:origin x="1531"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a:latin typeface="Cambria" pitchFamily="18" charset="0"/>
              <a:ea typeface="Cambria" pitchFamily="18" charset="0"/>
            </a:rPr>
            <a:t>3 </a:t>
          </a:r>
          <a:r>
            <a:rPr lang="en-US" sz="1800" b="1" dirty="0" err="1">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a:latin typeface="Cambria" pitchFamily="18" charset="0"/>
              <a:ea typeface="Cambria" pitchFamily="18" charset="0"/>
            </a:rPr>
            <a:t>Khoáng sản năng lượng</a:t>
          </a:r>
          <a:r>
            <a:rPr lang="en-US" sz="1800" dirty="0">
              <a:latin typeface="Cambria" pitchFamily="18" charset="0"/>
              <a:ea typeface="Cambria" pitchFamily="18" charset="0"/>
            </a:rPr>
            <a:t>: </a:t>
          </a:r>
          <a:r>
            <a:rPr lang="vi-VN" sz="1800" dirty="0">
              <a:latin typeface="Cambria" pitchFamily="18" charset="0"/>
              <a:ea typeface="Cambria" pitchFamily="18" charset="0"/>
            </a:rPr>
            <a:t>than đá, dầu mỏ, khí tự nhiên,….</a:t>
          </a:r>
          <a:endParaRPr lang="en-US" sz="18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a:latin typeface="Cambria" pitchFamily="18" charset="0"/>
              <a:ea typeface="Cambria" pitchFamily="18" charset="0"/>
            </a:rPr>
            <a:t>Khoáng sản kim loại</a:t>
          </a:r>
          <a:r>
            <a:rPr lang="en-US" sz="1800" dirty="0">
              <a:latin typeface="Cambria" pitchFamily="18" charset="0"/>
              <a:ea typeface="Cambria" pitchFamily="18" charset="0"/>
            </a:rPr>
            <a:t>: </a:t>
          </a:r>
          <a:r>
            <a:rPr lang="vi-VN" sz="1800" dirty="0">
              <a:latin typeface="Cambria" pitchFamily="18" charset="0"/>
              <a:ea typeface="Cambria" pitchFamily="18" charset="0"/>
            </a:rPr>
            <a:t>sắt, đồng, bô-xit, man-gan, đất hiếm,...</a:t>
          </a:r>
          <a:endParaRPr lang="en-US" sz="18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a:latin typeface="Cambria" pitchFamily="18" charset="0"/>
              <a:ea typeface="Cambria" pitchFamily="18" charset="0"/>
            </a:rPr>
            <a:t>Khoáng sản phi kim loại</a:t>
          </a:r>
          <a:r>
            <a:rPr lang="en-US" sz="1800" dirty="0">
              <a:latin typeface="Cambria" pitchFamily="18" charset="0"/>
              <a:ea typeface="Cambria" pitchFamily="18" charset="0"/>
            </a:rPr>
            <a:t>: </a:t>
          </a:r>
          <a:r>
            <a:rPr lang="vi-VN" sz="1800" dirty="0">
              <a:latin typeface="Cambria" pitchFamily="18" charset="0"/>
              <a:ea typeface="Cambria" pitchFamily="18" charset="0"/>
            </a:rPr>
            <a:t>a-pa-tit, đá vôi,</a:t>
          </a:r>
          <a:r>
            <a:rPr lang="en-US" sz="1800" dirty="0">
              <a:latin typeface="Cambria" pitchFamily="18" charset="0"/>
              <a:ea typeface="Cambria" pitchFamily="18" charset="0"/>
            </a:rPr>
            <a:t> </a:t>
          </a:r>
          <a:r>
            <a:rPr lang="en-US" sz="1800" dirty="0" err="1">
              <a:latin typeface="Cambria" pitchFamily="18" charset="0"/>
              <a:ea typeface="Cambria" pitchFamily="18" charset="0"/>
            </a:rPr>
            <a:t>sét</a:t>
          </a:r>
          <a:r>
            <a:rPr lang="en-US" sz="1800" dirty="0">
              <a:latin typeface="Cambria" pitchFamily="18" charset="0"/>
              <a:ea typeface="Cambria" pitchFamily="18" charset="0"/>
            </a:rPr>
            <a:t>, </a:t>
          </a:r>
          <a:r>
            <a:rPr lang="en-US" sz="1800" dirty="0" err="1">
              <a:latin typeface="Cambria" pitchFamily="18" charset="0"/>
              <a:ea typeface="Cambria" pitchFamily="18" charset="0"/>
            </a:rPr>
            <a:t>cao</a:t>
          </a:r>
          <a:r>
            <a:rPr lang="en-US" sz="1800" dirty="0">
              <a:latin typeface="Cambria" pitchFamily="18" charset="0"/>
              <a:ea typeface="Cambria" pitchFamily="18" charset="0"/>
            </a:rPr>
            <a:t> </a:t>
          </a:r>
          <a:r>
            <a:rPr lang="en-US" sz="1800" dirty="0" err="1">
              <a:latin typeface="Cambria" pitchFamily="18" charset="0"/>
              <a:ea typeface="Cambria" pitchFamily="18" charset="0"/>
            </a:rPr>
            <a:t>lanh</a:t>
          </a:r>
          <a:r>
            <a:rPr lang="en-US" sz="1800" dirty="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B0683B07-633A-4EB4-A90B-2F6B7E2F51A1}" srcId="{842A6939-AB67-443F-A238-B1594B14F58A}" destId="{D148F24E-0727-46F0-BA5A-665DA528FE6A}" srcOrd="2" destOrd="0" parTransId="{86B2F673-F5E6-4A10-B3AF-E2FBBAD76DF3}" sibTransId="{819C0AA6-C02F-4FB1-8D79-3E110F6AA701}"/>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CD03D810-799F-4069-B4CB-5E6760121485}" type="presOf" srcId="{451462FA-6989-408F-BA8F-09E372FDA644}" destId="{8FEB5CAE-D4E7-4A10-87E2-8525D06FCC9D}" srcOrd="0" destOrd="0" presId="urn:microsoft.com/office/officeart/2005/8/layout/hierarchy6"/>
    <dgm:cxn modelId="{EE0BC92E-D09A-4E7C-BAF1-C93E1C7E7C87}" type="presOf" srcId="{86B2F673-F5E6-4A10-B3AF-E2FBBAD76DF3}" destId="{EFDB2B31-6276-4322-A4AD-A364E9706971}"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0076CD47-FB38-4422-8E4F-7BE9A0EF0723}" srcId="{842A6939-AB67-443F-A238-B1594B14F58A}" destId="{73DCFC18-9660-4A97-A679-C2AEB743C236}" srcOrd="1" destOrd="0" parTransId="{EDAA19F2-0741-40BC-93A1-46F7CACE9732}" sibTransId="{F4B52C36-7E79-41C0-8DC0-9A9A390C0DBA}"/>
    <dgm:cxn modelId="{BD915975-8B64-4D9D-B604-C5008AC184DC}" type="presOf" srcId="{910BE239-0CC0-4039-8F15-F7C02DB53481}" destId="{D51E557A-1553-48DB-9E8F-9F340370401B}" srcOrd="0" destOrd="0" presId="urn:microsoft.com/office/officeart/2005/8/layout/hierarchy6"/>
    <dgm:cxn modelId="{1BE49E59-F59F-4161-BE29-2EE36E091804}" type="presOf" srcId="{EDAA19F2-0741-40BC-93A1-46F7CACE9732}" destId="{A4F6A9E5-8942-40B9-B8D0-5D914EFCBCC5}"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E3BD838C-C4E6-470A-8E45-178A64EC9B0A}" type="presOf" srcId="{73DCFC18-9660-4A97-A679-C2AEB743C236}" destId="{6EF5A1E5-00F7-4E6D-AE7E-B9CA6802612E}"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1381F12C-C26D-4C65-AD44-925AC82A5B6F}" srcId="{094A1162-F943-4712-89A6-7C150CC8B3C9}" destId="{8B1200E1-885A-4E31-B60C-8D0E52ACCC6D}" srcOrd="1" destOrd="0" parTransId="{2B956750-1803-4D5E-A9C1-D03F60C044BE}" sibTransId="{4FE0B0B6-DBEE-4684-A5EF-C86A74C84F5D}"/>
    <dgm:cxn modelId="{F173CB62-72E6-468A-8D5D-B5636D60250C}" type="presOf" srcId="{094A1162-F943-4712-89A6-7C150CC8B3C9}" destId="{8D34F341-A97C-4886-9743-9D073B6CE110}" srcOrd="0" destOrd="0" presId="urn:microsoft.com/office/officeart/2005/8/layout/pyramid2"/>
    <dgm:cxn modelId="{DBF03E83-5B71-414B-8621-A6E56CC67D49}" type="presOf" srcId="{914687E4-76C7-4A76-B542-CB1CD90C3936}" destId="{A950DDA3-DD47-46C6-9282-3CEBC703C57D}" srcOrd="0" destOrd="0" presId="urn:microsoft.com/office/officeart/2005/8/layout/pyramid2"/>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Vai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trò</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a:solidFill>
                <a:schemeClr val="tx1"/>
              </a:solidFill>
              <a:latin typeface="Cambria" pitchFamily="18" charset="0"/>
              <a:ea typeface="Cambria" pitchFamily="18" charset="0"/>
            </a:rPr>
            <a:t>, p</a:t>
          </a:r>
          <a:r>
            <a:rPr lang="vi-VN" sz="1800" b="0" dirty="0">
              <a:solidFill>
                <a:schemeClr val="tx1"/>
              </a:solidFill>
              <a:latin typeface="Cambria" pitchFamily="18" charset="0"/>
              <a:ea typeface="Cambria" pitchFamily="18" charset="0"/>
            </a:rPr>
            <a:t>hát triển kinh tế và đời sống.</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Hiện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trạng</a:t>
          </a:r>
          <a:r>
            <a:rPr lang="en-US"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Khai thác và sử dụng khoáng sản còn chưa hợp lí.</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quá</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bừa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phép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nghệ</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còn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hậu</a:t>
          </a:r>
          <a:r>
            <a:rPr lang="en-US" sz="1800" dirty="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76354">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66010">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Hậu</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quả</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b="1"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lở</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cát</a:t>
          </a:r>
          <a:r>
            <a:rPr lang="en-US" sz="1800" b="0" dirty="0">
              <a:solidFill>
                <a:schemeClr val="tx1"/>
              </a:solidFill>
              <a:latin typeface="Cambria" pitchFamily="18" charset="0"/>
              <a:ea typeface="Cambria" pitchFamily="18" charset="0"/>
            </a:rPr>
            <a:t>, ô </a:t>
          </a:r>
          <a:r>
            <a:rPr lang="en-US" sz="1800" b="0" dirty="0" err="1">
              <a:solidFill>
                <a:schemeClr val="tx1"/>
              </a:solidFill>
              <a:latin typeface="Cambria" pitchFamily="18" charset="0"/>
              <a:ea typeface="Cambria" pitchFamily="18" charset="0"/>
            </a:rPr>
            <a:t>nhiễm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dầu</a:t>
          </a:r>
          <a:r>
            <a:rPr lang="en-US" sz="1800" b="0" dirty="0">
              <a:solidFill>
                <a:schemeClr val="tx1"/>
              </a:solidFill>
              <a:latin typeface="Cambria" pitchFamily="18" charset="0"/>
              <a:ea typeface="Cambria" pitchFamily="18" charset="0"/>
            </a:rPr>
            <a:t> ở </a:t>
          </a:r>
          <a:r>
            <a:rPr lang="en-US" sz="1800" b="0" dirty="0" err="1">
              <a:solidFill>
                <a:schemeClr val="tx1"/>
              </a:solidFill>
              <a:latin typeface="Cambria" pitchFamily="18" charset="0"/>
              <a:ea typeface="Cambria" pitchFamily="18" charset="0"/>
            </a:rPr>
            <a:t>thềm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lục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địa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phía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nam</a:t>
          </a:r>
          <a:r>
            <a:rPr lang="en-US" sz="1800" b="0" dirty="0">
              <a:solidFill>
                <a:schemeClr val="tx1"/>
              </a:solidFill>
              <a:latin typeface="Cambria" pitchFamily="18" charset="0"/>
              <a:ea typeface="Cambria" pitchFamily="18" charset="0"/>
            </a:rPr>
            <a:t>.</a:t>
          </a:r>
        </a:p>
        <a:p>
          <a:pPr algn="just"/>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Giải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Phát triển các hoạt động điều tra, thăm dò; khai thác, chế biến</a:t>
          </a:r>
          <a:r>
            <a:rPr lang="en-US" sz="1800" dirty="0">
              <a:solidFill>
                <a:schemeClr val="tx1"/>
              </a:solidFill>
              <a:latin typeface="Cambria" pitchFamily="18" charset="0"/>
              <a:ea typeface="Cambria" pitchFamily="18" charset="0"/>
            </a:rPr>
            <a:t>, đ</a:t>
          </a:r>
          <a:r>
            <a:rPr lang="vi-VN" sz="1800" dirty="0">
              <a:solidFill>
                <a:schemeClr val="tx1"/>
              </a:solidFill>
              <a:latin typeface="Cambria" pitchFamily="18" charset="0"/>
              <a:ea typeface="Cambria" pitchFamily="18" charset="0"/>
            </a:rPr>
            <a:t>ẩy mạnh đầu tư với công nghệ tiên tiến, thiết bị hiện đại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nghiệp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ảo vệ khoáng sản chưa khai thác và sử dụng tiết kiệm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truyền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giáo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dục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luật</a:t>
          </a:r>
          <a:r>
            <a:rPr lang="en-US" sz="1800" dirty="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380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819F3F4D-8176-4A54-AEFB-E7D5A93BBA09}" type="presOf" srcId="{9B38993F-91D9-4E45-89FE-E7C2053BB052}" destId="{A0E9B536-5134-4AC7-990D-17E1F41843BA}" srcOrd="0" destOrd="0" presId="urn:microsoft.com/office/officeart/2008/layout/VerticalCurvedList"/>
    <dgm:cxn modelId="{06ABBA7B-22DD-4CAE-B641-42B92C2AB6E2}" type="presOf" srcId="{2EA4557B-2359-4BA8-9F14-A6ECB8DAC4AB}" destId="{DD97E049-4A6C-47F8-8707-C5FFDBF743ED}" srcOrd="0" destOrd="0" presId="urn:microsoft.com/office/officeart/2008/layout/VerticalCurvedList"/>
    <dgm:cxn modelId="{9ECAE582-BAE8-4BC0-BB1C-C0ADA098F9E1}"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mbria" pitchFamily="18" charset="0"/>
              <a:ea typeface="Cambria" pitchFamily="18" charset="0"/>
            </a:rPr>
            <a:t>3 </a:t>
          </a:r>
          <a:r>
            <a:rPr lang="en-US" sz="1800" b="1" kern="1200" dirty="0" err="1">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năng lượng</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than đá, dầu mỏ, khí tự nhiên,….</a:t>
          </a:r>
          <a:endParaRPr lang="en-US" sz="1800" kern="1200" dirty="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sắt, đồng, bô-xit, man-gan, đất hiếm,...</a:t>
          </a:r>
          <a:endParaRPr lang="en-US" sz="1800" kern="1200" dirty="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vi-VN" sz="1800" kern="1200" dirty="0">
              <a:latin typeface="Cambria" pitchFamily="18" charset="0"/>
              <a:ea typeface="Cambria" pitchFamily="18" charset="0"/>
            </a:rPr>
            <a:t>Khoáng sản phi kim loại</a:t>
          </a:r>
          <a:r>
            <a:rPr lang="en-US" sz="1800" kern="1200" dirty="0">
              <a:latin typeface="Cambria" pitchFamily="18" charset="0"/>
              <a:ea typeface="Cambria" pitchFamily="18" charset="0"/>
            </a:rPr>
            <a:t>: </a:t>
          </a:r>
          <a:r>
            <a:rPr lang="vi-VN" sz="1800" kern="1200" dirty="0">
              <a:latin typeface="Cambria" pitchFamily="18" charset="0"/>
              <a:ea typeface="Cambria" pitchFamily="18" charset="0"/>
            </a:rPr>
            <a:t>a-pa-tit, đá vôi,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sét</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cao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lanh</a:t>
          </a:r>
          <a:r>
            <a:rPr lang="en-US" sz="1800" kern="1200" dirty="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Vai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trò</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a:solidFill>
                <a:schemeClr val="tx1"/>
              </a:solidFill>
              <a:latin typeface="Cambria" pitchFamily="18" charset="0"/>
              <a:ea typeface="Cambria" pitchFamily="18" charset="0"/>
            </a:rPr>
            <a:t>, p</a:t>
          </a:r>
          <a:r>
            <a:rPr lang="vi-VN" sz="1800" b="0" kern="1200" dirty="0">
              <a:solidFill>
                <a:schemeClr val="tx1"/>
              </a:solidFill>
              <a:latin typeface="Cambria" pitchFamily="18" charset="0"/>
              <a:ea typeface="Cambria" pitchFamily="18" charset="0"/>
            </a:rPr>
            <a:t>hát triển kinh tế và đời sống.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Hiện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trạng</a:t>
          </a:r>
          <a:r>
            <a:rPr lang="en-US"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Khai thác và sử dụng khoáng sản còn chưa hợp lí.</a:t>
          </a:r>
          <a:endParaRPr lang="en-US" sz="1800" b="0" i="0" kern="1200" dirty="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quá</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bừa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phép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nghệ</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còn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hậu</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Hậu</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quả</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b="1"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lở</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cát</a:t>
          </a:r>
          <a:r>
            <a:rPr lang="en-US" sz="1800" b="0" kern="1200" dirty="0">
              <a:solidFill>
                <a:schemeClr val="tx1"/>
              </a:solidFill>
              <a:latin typeface="Cambria" pitchFamily="18" charset="0"/>
              <a:ea typeface="Cambria" pitchFamily="18" charset="0"/>
            </a:rPr>
            <a:t>, ô </a:t>
          </a:r>
          <a:r>
            <a:rPr lang="en-US" sz="1800" b="0" kern="1200" dirty="0" err="1">
              <a:solidFill>
                <a:schemeClr val="tx1"/>
              </a:solidFill>
              <a:latin typeface="Cambria" pitchFamily="18" charset="0"/>
              <a:ea typeface="Cambria" pitchFamily="18" charset="0"/>
            </a:rPr>
            <a:t>nhiễm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dầu</a:t>
          </a:r>
          <a:r>
            <a:rPr lang="en-US" sz="1800" b="0" kern="1200" dirty="0">
              <a:solidFill>
                <a:schemeClr val="tx1"/>
              </a:solidFill>
              <a:latin typeface="Cambria" pitchFamily="18" charset="0"/>
              <a:ea typeface="Cambria" pitchFamily="18" charset="0"/>
            </a:rPr>
            <a:t> ở </a:t>
          </a:r>
          <a:r>
            <a:rPr lang="en-US" sz="1800" b="0" kern="1200" dirty="0" err="1">
              <a:solidFill>
                <a:schemeClr val="tx1"/>
              </a:solidFill>
              <a:latin typeface="Cambria" pitchFamily="18" charset="0"/>
              <a:ea typeface="Cambria" pitchFamily="18" charset="0"/>
            </a:rPr>
            <a:t>thềm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lục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địa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phía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nam</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i="0" kern="1200" dirty="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Giải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Phát triển các hoạt động điều tra, thăm dò; khai thác, chế biến</a:t>
          </a:r>
          <a:r>
            <a:rPr lang="en-US" sz="1800" kern="1200" dirty="0">
              <a:solidFill>
                <a:schemeClr val="tx1"/>
              </a:solidFill>
              <a:latin typeface="Cambria" pitchFamily="18" charset="0"/>
              <a:ea typeface="Cambria" pitchFamily="18" charset="0"/>
            </a:rPr>
            <a:t>, đ</a:t>
          </a:r>
          <a:r>
            <a:rPr lang="vi-VN" sz="1800" kern="1200" dirty="0">
              <a:solidFill>
                <a:schemeClr val="tx1"/>
              </a:solidFill>
              <a:latin typeface="Cambria" pitchFamily="18" charset="0"/>
              <a:ea typeface="Cambria" pitchFamily="18" charset="0"/>
            </a:rPr>
            <a:t>ẩy mạnh đầu tư với công nghệ tiên tiến, thiết bị hiện đại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nghiệp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ảo vệ khoáng sản chưa khai thác và sử dụng tiết kiệm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truyền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giáo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dục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luật</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0.jpe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1.xml"/><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1.png"/><Relationship Id="rId15" Type="http://schemas.microsoft.com/office/2007/relationships/diagramDrawing" Target="../diagrams/drawing2.xml"/><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nói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việc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khai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phân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bố</a:t>
            </a:r>
            <a:r>
              <a:rPr lang="en-US" sz="2400" i="1" dirty="0">
                <a:solidFill>
                  <a:srgbClr val="FF0000"/>
                </a:solidFill>
                <a:latin typeface="Cambria" pitchFamily="18" charset="0"/>
                <a:ea typeface="Cambria" pitchFamily="18" charset="0"/>
              </a:rPr>
              <a:t> ở </a:t>
            </a:r>
            <a:r>
              <a:rPr lang="en-US" sz="2400" i="1" dirty="0" err="1">
                <a:solidFill>
                  <a:srgbClr val="FF0000"/>
                </a:solidFill>
                <a:latin typeface="Cambria" pitchFamily="18" charset="0"/>
                <a:ea typeface="Cambria" pitchFamily="18" charset="0"/>
              </a:rPr>
              <a:t>vùng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nước</a:t>
            </a:r>
            <a:r>
              <a:rPr lang="en-US" sz="2400" i="1" dirty="0">
                <a:solidFill>
                  <a:srgbClr val="FF0000"/>
                </a:solidFill>
                <a:latin typeface="Cambria" pitchFamily="18" charset="0"/>
                <a:ea typeface="Cambria" pitchFamily="18" charset="0"/>
              </a:rPr>
              <a:t> ta?</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KHAI THÁC BÔ-XÍT Ở TÂY NGUYÊN</a:t>
            </a: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3.3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em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trữ</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sự</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phân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bố</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than </a:t>
            </a:r>
            <a:r>
              <a:rPr lang="en-US" sz="2200" i="1" dirty="0" err="1">
                <a:solidFill>
                  <a:srgbClr val="FF0000"/>
                </a:solidFill>
                <a:latin typeface="Cambria" panose="02040503050406030204" pitchFamily="18" charset="0"/>
                <a:ea typeface="Cambria" panose="02040503050406030204" pitchFamily="18" charset="0"/>
              </a:rPr>
              <a:t>đá</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dầu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mỏ</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khí</a:t>
            </a:r>
            <a:r>
              <a:rPr lang="en-US" sz="2200" i="1" dirty="0">
                <a:solidFill>
                  <a:srgbClr val="FF0000"/>
                </a:solidFill>
                <a:latin typeface="Cambria" panose="02040503050406030204" pitchFamily="18" charset="0"/>
                <a:ea typeface="Cambria" panose="02040503050406030204" pitchFamily="18" charset="0"/>
              </a:rPr>
              <a:t> tự </a:t>
            </a:r>
            <a:r>
              <a:rPr lang="en-US" sz="2200" i="1" dirty="0" err="1">
                <a:solidFill>
                  <a:srgbClr val="FF0000"/>
                </a:solidFill>
                <a:latin typeface="Cambria" panose="02040503050406030204" pitchFamily="18" charset="0"/>
                <a:ea typeface="Cambria" panose="02040503050406030204" pitchFamily="18" charset="0"/>
              </a:rPr>
              <a:t>nhiên</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tấn</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đổi</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a:t>
            </a:r>
            <a:r>
              <a:rPr lang="vi-VN" sz="2200" dirty="0">
                <a:latin typeface="Cambria" pitchFamily="18" charset="0"/>
                <a:ea typeface="Cambria" pitchFamily="18" charset="0"/>
              </a:rPr>
              <a:t>ở 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3.3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trữ</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lượng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sự</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bô-xít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sắt</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Bô-xít: Tổng trữ lượng khoảng 9,6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3.3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em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trữ</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lượng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xác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sự</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phân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bố</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A-pa-</a:t>
            </a:r>
            <a:r>
              <a:rPr lang="en-US" sz="2000" i="1" dirty="0" err="1">
                <a:solidFill>
                  <a:srgbClr val="FF0000"/>
                </a:solidFill>
                <a:latin typeface="Cambria" panose="02040503050406030204" pitchFamily="18" charset="0"/>
                <a:ea typeface="Cambria" panose="02040503050406030204" pitchFamily="18" charset="0"/>
              </a:rPr>
              <a:t>tít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ti</a:t>
            </a:r>
            <a:r>
              <a:rPr lang="en-US" sz="2000" i="1" dirty="0">
                <a:solidFill>
                  <a:srgbClr val="FF0000"/>
                </a:solidFill>
                <a:latin typeface="Cambria" panose="02040503050406030204" pitchFamily="18" charset="0"/>
                <a:ea typeface="Cambria" panose="02040503050406030204" pitchFamily="18" charset="0"/>
              </a:rPr>
              <a:t>-tan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đá</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vôi</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A-pa-tít: Tổng trữ lượng khoảng 2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Ti-tan: Tổng trữ lượng khoảng 663 triệu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than ở </a:t>
            </a:r>
            <a:r>
              <a:rPr lang="en-US" dirty="0" err="1">
                <a:solidFill>
                  <a:prstClr val="black"/>
                </a:solidFill>
                <a:latin typeface="Cambria" pitchFamily="18" charset="0"/>
                <a:ea typeface="Cambria" pitchFamily="18" charset="0"/>
              </a:rPr>
              <a:t>Quảng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dầu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khí</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thềm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sắt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Thái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A-pa-</a:t>
            </a:r>
            <a:r>
              <a:rPr lang="en-US" dirty="0" err="1">
                <a:solidFill>
                  <a:prstClr val="black"/>
                </a:solidFill>
                <a:latin typeface="Cambria" pitchFamily="18" charset="0"/>
                <a:ea typeface="Cambria" pitchFamily="18" charset="0"/>
              </a:rPr>
              <a:t>tít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Lào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Atlat</a:t>
            </a:r>
            <a:r>
              <a:rPr lang="en-US" sz="1900" i="1" dirty="0">
                <a:solidFill>
                  <a:srgbClr val="FF0000"/>
                </a:solidFill>
                <a:latin typeface="Cambria" panose="02040503050406030204" pitchFamily="18" charset="0"/>
                <a:ea typeface="Cambria" panose="02040503050406030204" pitchFamily="18" charset="0"/>
              </a:rPr>
              <a:t> tr8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giải</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sự</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phân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bố</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khoáng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sản</a:t>
            </a:r>
            <a:r>
              <a:rPr lang="en-US" sz="1900" i="1" dirty="0">
                <a:solidFill>
                  <a:srgbClr val="FF0000"/>
                </a:solidFill>
                <a:latin typeface="Cambria" panose="02040503050406030204" pitchFamily="18" charset="0"/>
                <a:ea typeface="Cambria" panose="02040503050406030204" pitchFamily="18" charset="0"/>
              </a:rPr>
              <a:t> ở </a:t>
            </a:r>
            <a:r>
              <a:rPr lang="en-US" sz="1900" i="1" dirty="0" err="1">
                <a:solidFill>
                  <a:srgbClr val="FF0000"/>
                </a:solidFill>
                <a:latin typeface="Cambria" panose="02040503050406030204" pitchFamily="18" charset="0"/>
                <a:ea typeface="Cambria" panose="02040503050406030204" pitchFamily="18" charset="0"/>
              </a:rPr>
              <a:t>nước</a:t>
            </a:r>
            <a:r>
              <a:rPr lang="en-US" sz="1900" i="1" dirty="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ngoài ra còn có ở một số tỉnh phía 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và Bắc Trung Bộ</a:t>
            </a:r>
            <a:r>
              <a:rPr lang="en-US" sz="2000" dirty="0">
                <a:latin typeface="Cambria" pitchFamily="18" charset="0"/>
                <a:ea typeface="Cambria" pitchFamily="18" charset="0"/>
              </a:rPr>
              <a:t>.</a:t>
            </a: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Ti-tan: </a:t>
            </a:r>
            <a:r>
              <a:rPr lang="nl-NL"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a:solidFill>
                  <a:srgbClr val="00B050"/>
                </a:solidFill>
                <a:latin typeface="Cambria" panose="02040503050406030204" pitchFamily="18" charset="0"/>
                <a:ea typeface="Cambria" panose="02040503050406030204" pitchFamily="18" charset="0"/>
              </a:rPr>
              <a:t>HOẠT ĐỘNG NHÓM</a:t>
            </a:r>
          </a:p>
          <a:p>
            <a:pPr algn="ctr"/>
            <a:r>
              <a:rPr lang="en-US" sz="2000" b="1" dirty="0" err="1">
                <a:solidFill>
                  <a:srgbClr val="00B050"/>
                </a:solidFill>
                <a:latin typeface="Cambria" panose="02040503050406030204" pitchFamily="18" charset="0"/>
                <a:ea typeface="Cambria" panose="02040503050406030204" pitchFamily="18" charset="0"/>
              </a:rPr>
              <a:t>Thời</a:t>
            </a:r>
            <a:r>
              <a:rPr lang="en-US" sz="2000" b="1" dirty="0">
                <a:solidFill>
                  <a:srgbClr val="00B050"/>
                </a:solidFill>
                <a:latin typeface="Cambria" panose="02040503050406030204" pitchFamily="18" charset="0"/>
                <a:ea typeface="Cambria" panose="02040503050406030204" pitchFamily="18" charset="0"/>
              </a:rPr>
              <a:t> </a:t>
            </a:r>
            <a:r>
              <a:rPr lang="en-US" sz="2000" b="1" dirty="0" err="1">
                <a:solidFill>
                  <a:srgbClr val="00B050"/>
                </a:solidFill>
                <a:latin typeface="Cambria" panose="02040503050406030204" pitchFamily="18" charset="0"/>
                <a:ea typeface="Cambria" panose="02040503050406030204" pitchFamily="18" charset="0"/>
              </a:rPr>
              <a:t>gian</a:t>
            </a:r>
            <a:r>
              <a:rPr lang="en-US" sz="2000" b="1" dirty="0">
                <a:solidFill>
                  <a:srgbClr val="00B050"/>
                </a:solidFill>
                <a:latin typeface="Cambria" panose="02040503050406030204" pitchFamily="18" charset="0"/>
                <a:ea typeface="Cambria" panose="02040503050406030204" pitchFamily="18" charset="0"/>
              </a:rPr>
              <a:t>: 5 </a:t>
            </a:r>
            <a:r>
              <a:rPr lang="en-US" sz="2000" b="1" dirty="0" err="1">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a:solidFill>
                  <a:srgbClr val="FF0000"/>
                </a:solidFill>
                <a:latin typeface="Cambria" panose="02040503050406030204" pitchFamily="18" charset="0"/>
                <a:ea typeface="Cambria" panose="02040503050406030204" pitchFamily="18" charset="0"/>
              </a:rPr>
              <a:t>NHIỆM VỤ</a:t>
            </a:r>
          </a:p>
          <a:p>
            <a:pPr algn="just"/>
            <a:r>
              <a:rPr lang="en-US" sz="2000" b="1" dirty="0">
                <a:solidFill>
                  <a:srgbClr val="00B050"/>
                </a:solidFill>
                <a:latin typeface="Cambria" panose="02040503050406030204" pitchFamily="18" charset="0"/>
                <a:ea typeface="Cambria" panose="02040503050406030204" pitchFamily="18" charset="0"/>
              </a:rPr>
              <a:t>* NHÓM 1, 2, 3 VÀ 4: </a:t>
            </a:r>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khai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 </a:t>
            </a:r>
            <a:r>
              <a:rPr lang="en-US" sz="2000" i="1" dirty="0" err="1">
                <a:solidFill>
                  <a:srgbClr val="FF0000"/>
                </a:solidFill>
                <a:latin typeface="Cambria" panose="02040503050406030204" pitchFamily="18" charset="0"/>
                <a:ea typeface="Cambria" panose="02040503050406030204" pitchFamily="18" charset="0"/>
              </a:rPr>
              <a:t>Giải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thích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nhân</a:t>
            </a:r>
            <a:r>
              <a:rPr lang="en-US" sz="2000" i="1" dirty="0">
                <a:solidFill>
                  <a:srgbClr val="FF0000"/>
                </a:solidFill>
                <a:latin typeface="Cambria" panose="02040503050406030204" pitchFamily="18" charset="0"/>
                <a:ea typeface="Cambria" panose="02040503050406030204" pitchFamily="18" charset="0"/>
              </a:rPr>
              <a:t>.</a:t>
            </a:r>
          </a:p>
          <a:p>
            <a:pPr algn="just"/>
            <a:r>
              <a:rPr lang="en-US" sz="2000" b="1" dirty="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a:solidFill>
                  <a:srgbClr val="FF0000"/>
                </a:solidFill>
                <a:latin typeface="Cambria" panose="02040503050406030204" pitchFamily="18" charset="0"/>
                <a:ea typeface="Cambria" panose="02040503050406030204" pitchFamily="18" charset="0"/>
              </a:rPr>
              <a:t>v</a:t>
            </a:r>
            <a:r>
              <a:rPr lang="vi-VN" sz="2000" i="1" dirty="0">
                <a:solidFill>
                  <a:srgbClr val="FF0000"/>
                </a:solidFill>
                <a:latin typeface="Cambria" panose="02040503050406030204" pitchFamily="18" charset="0"/>
                <a:ea typeface="Cambria" panose="02040503050406030204" pitchFamily="18" charset="0"/>
              </a:rPr>
              <a:t>iệc khai thác và sử dụng tài nguyên khoáng sản chưa hợp lí gây ra những hậu quả gì? Lấy ví dụ cụ thể để chứng minh.</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Bình</a:t>
            </a:r>
            <a:r>
              <a:rPr lang="en-US" sz="1600" dirty="0">
                <a:latin typeface="Cambria" pitchFamily="18" charset="0"/>
                <a:ea typeface="Cambria" pitchFamily="18" charset="0"/>
              </a:rPr>
              <a:t> </a:t>
            </a:r>
            <a:r>
              <a:rPr lang="en-US" sz="1600" dirty="0" err="1">
                <a:latin typeface="Cambria" pitchFamily="18" charset="0"/>
                <a:ea typeface="Cambria" pitchFamily="18" charset="0"/>
              </a:rPr>
              <a:t>gốm</a:t>
            </a:r>
            <a:r>
              <a:rPr lang="en-US" sz="1600" dirty="0">
                <a:latin typeface="Cambria" pitchFamily="18" charset="0"/>
                <a:ea typeface="Cambria" pitchFamily="18" charset="0"/>
              </a:rPr>
              <a:t> </a:t>
            </a:r>
            <a:r>
              <a:rPr lang="en-US" sz="1600" dirty="0" err="1">
                <a:latin typeface="Cambria" pitchFamily="18" charset="0"/>
                <a:ea typeface="Cambria" pitchFamily="18" charset="0"/>
              </a:rPr>
              <a:t>làm</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đá</a:t>
            </a:r>
            <a:r>
              <a:rPr lang="en-US" sz="1600" dirty="0">
                <a:latin typeface="Cambria" pitchFamily="18" charset="0"/>
                <a:ea typeface="Cambria" pitchFamily="18" charset="0"/>
              </a:rPr>
              <a:t> </a:t>
            </a:r>
            <a:r>
              <a:rPr lang="en-US" sz="1600" dirty="0" err="1">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Bô-xít</a:t>
            </a:r>
            <a:r>
              <a:rPr lang="en-US" sz="1600" dirty="0">
                <a:latin typeface="Cambria" pitchFamily="18" charset="0"/>
                <a:ea typeface="Cambria" pitchFamily="18" charset="0"/>
              </a:rPr>
              <a:t> </a:t>
            </a:r>
            <a:r>
              <a:rPr lang="en-US" sz="1600" dirty="0" err="1">
                <a:latin typeface="Cambria" pitchFamily="18" charset="0"/>
                <a:ea typeface="Cambria" pitchFamily="18" charset="0"/>
              </a:rPr>
              <a:t>trái</a:t>
            </a:r>
            <a:r>
              <a:rPr lang="en-US" sz="1600" dirty="0">
                <a:latin typeface="Cambria" pitchFamily="18" charset="0"/>
                <a:ea typeface="Cambria" pitchFamily="18" charset="0"/>
              </a:rPr>
              <a:t> </a:t>
            </a:r>
            <a:r>
              <a:rPr lang="en-US" sz="1600" dirty="0" err="1">
                <a:latin typeface="Cambria" pitchFamily="18" charset="0"/>
                <a:ea typeface="Cambria" pitchFamily="18" charset="0"/>
              </a:rPr>
              <a:t>phép</a:t>
            </a:r>
            <a:r>
              <a:rPr lang="en-US" sz="1600" dirty="0">
                <a:latin typeface="Cambria" pitchFamily="18" charset="0"/>
                <a:ea typeface="Cambria" pitchFamily="18" charset="0"/>
              </a:rPr>
              <a:t> ở </a:t>
            </a:r>
            <a:r>
              <a:rPr lang="en-US" sz="1600" dirty="0" err="1">
                <a:latin typeface="Cambria" pitchFamily="18" charset="0"/>
                <a:ea typeface="Cambria" pitchFamily="18" charset="0"/>
              </a:rPr>
              <a:t>Tây</a:t>
            </a:r>
            <a:r>
              <a:rPr lang="en-US" sz="1600" dirty="0">
                <a:latin typeface="Cambria" pitchFamily="18" charset="0"/>
                <a:ea typeface="Cambria" pitchFamily="18" charset="0"/>
              </a:rPr>
              <a:t> </a:t>
            </a:r>
            <a:r>
              <a:rPr lang="en-US" sz="1600" dirty="0" err="1">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Sạt</a:t>
            </a:r>
            <a:r>
              <a:rPr lang="en-US" sz="1600" dirty="0">
                <a:latin typeface="Cambria" pitchFamily="18" charset="0"/>
                <a:ea typeface="Cambria" pitchFamily="18" charset="0"/>
              </a:rPr>
              <a:t> </a:t>
            </a:r>
            <a:r>
              <a:rPr lang="en-US" sz="1600" dirty="0" err="1">
                <a:latin typeface="Cambria" pitchFamily="18" charset="0"/>
                <a:ea typeface="Cambria" pitchFamily="18" charset="0"/>
              </a:rPr>
              <a:t>lở</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Hậu</a:t>
            </a:r>
            <a:r>
              <a:rPr lang="en-US" sz="1600" dirty="0">
                <a:latin typeface="Cambria" pitchFamily="18" charset="0"/>
                <a:ea typeface="Cambria" pitchFamily="18" charset="0"/>
              </a:rPr>
              <a:t> do </a:t>
            </a: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KHOÁNG SẢN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3</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a:solidFill>
                  <a:srgbClr val="00B050"/>
                </a:solidFill>
                <a:latin typeface="Cambria" pitchFamily="18" charset="0"/>
                <a:ea typeface="Cambria" pitchFamily="18" charset="0"/>
              </a:rPr>
              <a:t>LUẬT KHOÁNG SẢN VIỆT NAM</a:t>
            </a:r>
          </a:p>
          <a:p>
            <a:pPr algn="ctr"/>
            <a:r>
              <a:rPr lang="vi-VN" sz="2200" b="1" dirty="0">
                <a:solidFill>
                  <a:srgbClr val="00B050"/>
                </a:solidFill>
                <a:latin typeface="Cambria" pitchFamily="18" charset="0"/>
                <a:ea typeface="Cambria" pitchFamily="18" charset="0"/>
              </a:rPr>
              <a:t>Điều 8. Những hành vi bị cấm</a:t>
            </a:r>
            <a:r>
              <a:rPr lang="en-US" sz="2200" b="1" dirty="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p>
          <a:p>
            <a:pPr algn="just"/>
            <a:r>
              <a:rPr lang="vi-VN" sz="2200" dirty="0">
                <a:solidFill>
                  <a:srgbClr val="0D30DD"/>
                </a:solidFill>
                <a:latin typeface="Cambria" pitchFamily="18" charset="0"/>
                <a:ea typeface="Cambria" pitchFamily="18" charset="0"/>
              </a:rPr>
              <a:t>2. Lợi dụng thăm dò để khai thác khoáng sản.</a:t>
            </a: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a:solidFill>
                  <a:srgbClr val="0D30DD"/>
                </a:solidFill>
                <a:latin typeface="Cambria" panose="02040503050406030204" pitchFamily="18" charset="0"/>
                <a:ea typeface="Cambria" panose="02040503050406030204" pitchFamily="18" charset="0"/>
              </a:rPr>
              <a:t>KHAI THÁC </a:t>
            </a:r>
            <a:r>
              <a:rPr lang="en-US" sz="2000" b="1">
                <a:solidFill>
                  <a:srgbClr val="0D30DD"/>
                </a:solidFill>
                <a:latin typeface="Cambria" panose="02040503050406030204" pitchFamily="18" charset="0"/>
                <a:ea typeface="Cambria" panose="02040503050406030204" pitchFamily="18" charset="0"/>
              </a:rPr>
              <a:t>THAN ĐÁ Ở </a:t>
            </a:r>
            <a:r>
              <a:rPr lang="en-US" sz="2000" b="1" dirty="0">
                <a:solidFill>
                  <a:srgbClr val="0D30DD"/>
                </a:solidFill>
                <a:latin typeface="Cambria" panose="02040503050406030204" pitchFamily="18" charset="0"/>
                <a:ea typeface="Cambria" panose="02040503050406030204" pitchFamily="18" charset="0"/>
              </a:rPr>
              <a:t>QUẢNG NINH</a:t>
            </a:r>
          </a:p>
          <a:p>
            <a:pPr algn="just"/>
            <a:r>
              <a:rPr lang="vi-VN" sz="2000" dirty="0">
                <a:latin typeface="Cambria" panose="02040503050406030204" pitchFamily="18" charset="0"/>
                <a:ea typeface="Cambria" panose="02040503050406030204" pitchFamily="18" charset="0"/>
              </a:rPr>
              <a:t> -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a:latin typeface="Cambria" panose="02040503050406030204" pitchFamily="18" charset="0"/>
                <a:ea typeface="Cambria" panose="02040503050406030204" pitchFamily="18" charset="0"/>
              </a:rPr>
              <a:t>- 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chứng</a:t>
            </a:r>
            <a:r>
              <a:rPr lang="en-US" sz="2300" i="1" dirty="0">
                <a:solidFill>
                  <a:srgbClr val="FF0000"/>
                </a:solidFill>
                <a:latin typeface="Cambria" panose="02040503050406030204" pitchFamily="18" charset="0"/>
                <a:ea typeface="Cambria" panose="02040503050406030204" pitchFamily="18" charset="0"/>
              </a:rPr>
              <a:t> minh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khá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Có</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trên</a:t>
            </a:r>
            <a:r>
              <a:rPr lang="en-US" sz="2300" dirty="0">
                <a:latin typeface="Cambria" panose="02040503050406030204" pitchFamily="18" charset="0"/>
                <a:ea typeface="Cambria" panose="02040503050406030204" pitchFamily="18" charset="0"/>
              </a:rPr>
              <a:t> 5000 </a:t>
            </a:r>
            <a:r>
              <a:rPr lang="en-US" sz="2300" dirty="0" err="1">
                <a:latin typeface="Cambria" panose="02040503050406030204" pitchFamily="18" charset="0"/>
                <a:ea typeface="Cambria" panose="02040503050406030204" pitchFamily="18" charset="0"/>
              </a:rPr>
              <a:t>mỏ</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và</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điểm</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quặng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của</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hơn</a:t>
            </a:r>
            <a:r>
              <a:rPr lang="en-US" sz="2300" dirty="0">
                <a:latin typeface="Cambria" panose="02040503050406030204" pitchFamily="18" charset="0"/>
                <a:ea typeface="Cambria" panose="02040503050406030204" pitchFamily="18" charset="0"/>
              </a:rPr>
              <a:t> 60 </a:t>
            </a:r>
            <a:r>
              <a:rPr lang="en-US" sz="2300" dirty="0" err="1">
                <a:latin typeface="Cambria" panose="02040503050406030204" pitchFamily="18" charset="0"/>
                <a:ea typeface="Cambria" panose="02040503050406030204" pitchFamily="18" charset="0"/>
              </a:rPr>
              <a:t>loại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khác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nhau</a:t>
            </a:r>
            <a:r>
              <a:rPr lang="en-US" sz="2300" dirty="0">
                <a:latin typeface="Cambria" panose="02040503050406030204" pitchFamily="18" charset="0"/>
                <a:ea typeface="Cambria" panose="02040503050406030204" pitchFamily="18" charset="0"/>
              </a:rPr>
              <a:t>.</a:t>
            </a:r>
          </a:p>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Một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số</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loại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sản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dầu</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mỏ</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khí</a:t>
            </a:r>
            <a:r>
              <a:rPr lang="en-US" sz="2300" dirty="0">
                <a:latin typeface="Cambria" panose="02040503050406030204" pitchFamily="18" charset="0"/>
                <a:ea typeface="Cambria" panose="02040503050406030204" pitchFamily="18" charset="0"/>
              </a:rPr>
              <a:t> tự </a:t>
            </a:r>
            <a:r>
              <a:rPr lang="en-US" sz="2300" dirty="0" err="1">
                <a:latin typeface="Cambria" panose="02040503050406030204" pitchFamily="18" charset="0"/>
                <a:ea typeface="Cambria" panose="02040503050406030204" pitchFamily="18" charset="0"/>
              </a:rPr>
              <a:t>nhiên</a:t>
            </a:r>
            <a:r>
              <a:rPr lang="en-US" sz="2300" dirty="0">
                <a:latin typeface="Cambria" panose="02040503050406030204" pitchFamily="18" charset="0"/>
                <a:ea typeface="Cambria" panose="02040503050406030204" pitchFamily="18" charset="0"/>
              </a:rPr>
              <a:t>, than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than </a:t>
            </a:r>
            <a:r>
              <a:rPr lang="en-US" sz="2300" dirty="0" err="1">
                <a:latin typeface="Cambria" panose="02040503050406030204" pitchFamily="18" charset="0"/>
                <a:ea typeface="Cambria" panose="02040503050406030204" pitchFamily="18" charset="0"/>
              </a:rPr>
              <a:t>bùn</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sắt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mangan</a:t>
            </a:r>
            <a:r>
              <a:rPr lang="en-US" sz="2300" dirty="0">
                <a:latin typeface="Cambria" panose="02040503050406030204" pitchFamily="18" charset="0"/>
                <a:ea typeface="Cambria" panose="02040503050406030204" pitchFamily="18" charset="0"/>
              </a:rPr>
              <a:t>, titan, </a:t>
            </a:r>
            <a:r>
              <a:rPr lang="en-US" sz="2300" dirty="0" err="1">
                <a:latin typeface="Cambria" panose="02040503050406030204" pitchFamily="18" charset="0"/>
                <a:ea typeface="Cambria" panose="02040503050406030204" pitchFamily="18" charset="0"/>
              </a:rPr>
              <a:t>vàng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đồng</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thiếc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bô-xit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apatit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quý</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đá</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vôi</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sét</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cao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lanh</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nước</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khoáng</a:t>
            </a:r>
            <a:r>
              <a:rPr lang="en-US" sz="2300" dirty="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k</a:t>
            </a:r>
            <a:r>
              <a:rPr lang="vi-VN" sz="2300" i="1" dirty="0">
                <a:solidFill>
                  <a:srgbClr val="FF0000"/>
                </a:solidFill>
                <a:latin typeface="Cambria" panose="02040503050406030204" pitchFamily="18" charset="0"/>
                <a:ea typeface="Cambria" panose="02040503050406030204" pitchFamily="18" charset="0"/>
              </a:rPr>
              <a:t>hoáng 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các</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p</a:t>
            </a:r>
            <a:r>
              <a:rPr lang="vi-VN" sz="2300" i="1" dirty="0">
                <a:solidFill>
                  <a:srgbClr val="FF0000"/>
                </a:solidFill>
                <a:latin typeface="Cambria" panose="02040503050406030204" pitchFamily="18" charset="0"/>
                <a:ea typeface="Cambria" panose="02040503050406030204" pitchFamily="18" charset="0"/>
              </a:rPr>
              <a:t>hần 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than đá, dầu mỏ, 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a:latin typeface="Cambria" pitchFamily="18" charset="0"/>
                <a:ea typeface="Cambria" pitchFamily="18" charset="0"/>
              </a:rPr>
              <a:t>Than </a:t>
            </a:r>
            <a:r>
              <a:rPr lang="en-US" dirty="0" err="1">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a:latin typeface="Cambria" pitchFamily="18" charset="0"/>
                <a:ea typeface="Cambria" pitchFamily="18" charset="0"/>
              </a:rPr>
              <a:t>Dầu</a:t>
            </a:r>
            <a:r>
              <a:rPr lang="en-US" dirty="0">
                <a:latin typeface="Cambria" pitchFamily="18" charset="0"/>
                <a:ea typeface="Cambria" pitchFamily="18" charset="0"/>
              </a:rPr>
              <a:t> </a:t>
            </a:r>
            <a:r>
              <a:rPr lang="en-US" dirty="0" err="1">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a:latin typeface="Cambria" pitchFamily="18" charset="0"/>
                <a:ea typeface="Cambria" pitchFamily="18" charset="0"/>
              </a:rPr>
              <a:t>Khí</a:t>
            </a:r>
            <a:r>
              <a:rPr lang="en-US" dirty="0">
                <a:latin typeface="Cambria" pitchFamily="18" charset="0"/>
                <a:ea typeface="Cambria" pitchFamily="18" charset="0"/>
              </a:rPr>
              <a:t> tự </a:t>
            </a:r>
            <a:r>
              <a:rPr lang="en-US" dirty="0" err="1">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Atlat</a:t>
            </a:r>
            <a:r>
              <a:rPr lang="en-US" sz="2300" i="1" dirty="0">
                <a:solidFill>
                  <a:srgbClr val="FF0000"/>
                </a:solidFill>
                <a:latin typeface="Cambria" panose="02040503050406030204" pitchFamily="18" charset="0"/>
                <a:ea typeface="Cambria" panose="02040503050406030204" pitchFamily="18" charset="0"/>
              </a:rPr>
              <a:t> tr8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giải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thích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vì</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sao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lại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3.3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em</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hoáng 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dạng: hơn 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5437</TotalTime>
  <Words>2207</Words>
  <Application>Microsoft Office PowerPoint</Application>
  <PresentationFormat>On-screen Show (4:3)</PresentationFormat>
  <Paragraphs>180</Paragraphs>
  <Slides>22</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Times New Roman</vt:lpstr>
      <vt:lpstr>Office Theme</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kaka rr</cp:lastModifiedBy>
  <cp:revision>1</cp:revision>
  <dcterms:created xsi:type="dcterms:W3CDTF">2016-02-15T14:28:12Z</dcterms:created>
  <dcterms:modified xsi:type="dcterms:W3CDTF">2023-10-10T22:45:30Z</dcterms:modified>
</cp:coreProperties>
</file>