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35" r:id="rId2"/>
    <p:sldId id="257" r:id="rId3"/>
    <p:sldId id="439" r:id="rId4"/>
    <p:sldId id="462" r:id="rId5"/>
    <p:sldId id="463" r:id="rId6"/>
    <p:sldId id="503" r:id="rId7"/>
    <p:sldId id="499" r:id="rId8"/>
    <p:sldId id="468" r:id="rId9"/>
    <p:sldId id="501" r:id="rId10"/>
    <p:sldId id="478" r:id="rId11"/>
    <p:sldId id="473" r:id="rId12"/>
    <p:sldId id="502" r:id="rId13"/>
    <p:sldId id="480" r:id="rId14"/>
    <p:sldId id="482" r:id="rId15"/>
    <p:sldId id="483" r:id="rId16"/>
    <p:sldId id="484" r:id="rId17"/>
    <p:sldId id="485" r:id="rId18"/>
    <p:sldId id="486" r:id="rId19"/>
    <p:sldId id="487" r:id="rId20"/>
    <p:sldId id="490" r:id="rId21"/>
    <p:sldId id="492" r:id="rId22"/>
    <p:sldId id="493" r:id="rId23"/>
    <p:sldId id="504" r:id="rId24"/>
    <p:sldId id="505" r:id="rId25"/>
    <p:sldId id="506" r:id="rId26"/>
    <p:sldId id="494" r:id="rId27"/>
    <p:sldId id="495" r:id="rId28"/>
    <p:sldId id="496" r:id="rId29"/>
    <p:sldId id="49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5" autoAdjust="0"/>
    <p:restoredTop sz="94660"/>
  </p:normalViewPr>
  <p:slideViewPr>
    <p:cSldViewPr snapToGrid="0">
      <p:cViewPr varScale="1">
        <p:scale>
          <a:sx n="67" d="100"/>
          <a:sy n="67" d="100"/>
        </p:scale>
        <p:origin x="480" y="6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222144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6" name="Chỗ dành sẵn cho Chân trang 5">
            <a:extLst>
              <a:ext uri="{FF2B5EF4-FFF2-40B4-BE49-F238E27FC236}">
                <a16:creationId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8" name="Chỗ dành sẵn cho Chân trang 7">
            <a:extLst>
              <a:ext uri="{FF2B5EF4-FFF2-40B4-BE49-F238E27FC236}">
                <a16:creationId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4" name="Chỗ dành sẵn cho Chân trang 3">
            <a:extLst>
              <a:ext uri="{FF2B5EF4-FFF2-40B4-BE49-F238E27FC236}">
                <a16:creationId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3" name="Chỗ dành sẵn cho Chân trang 2">
            <a:extLst>
              <a:ext uri="{FF2B5EF4-FFF2-40B4-BE49-F238E27FC236}">
                <a16:creationId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6" name="Chỗ dành sẵn cho Chân trang 5">
            <a:extLst>
              <a:ext uri="{FF2B5EF4-FFF2-40B4-BE49-F238E27FC236}">
                <a16:creationId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18/02/2024</a:t>
            </a:fld>
            <a:endParaRPr lang="en-BZ"/>
          </a:p>
        </p:txBody>
      </p:sp>
      <p:sp>
        <p:nvSpPr>
          <p:cNvPr id="6" name="Chỗ dành sẵn cho Chân trang 5">
            <a:extLst>
              <a:ext uri="{FF2B5EF4-FFF2-40B4-BE49-F238E27FC236}">
                <a16:creationId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18/02/2024</a:t>
            </a:fld>
            <a:endParaRPr lang="en-BZ"/>
          </a:p>
        </p:txBody>
      </p:sp>
      <p:sp>
        <p:nvSpPr>
          <p:cNvPr id="5" name="Chỗ dành sẵn cho Chân trang 4">
            <a:extLst>
              <a:ext uri="{FF2B5EF4-FFF2-40B4-BE49-F238E27FC236}">
                <a16:creationId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a:extLst>
              <a:ext uri="{FF2B5EF4-FFF2-40B4-BE49-F238E27FC236}">
                <a16:creationId xmlns:a16="http://schemas.microsoft.com/office/drawing/2014/main" id="{14CEEEC4-0FBA-440A-91F5-E1CDB4D49E23}"/>
              </a:ext>
            </a:extLst>
          </p:cNvPr>
          <p:cNvPicPr>
            <a:picLocks noChangeAspect="1"/>
          </p:cNvPicPr>
          <p:nvPr>
            <a:videoFile r:link="rId1"/>
            <p:extLst>
              <p:ext uri="{DAA4B4D4-6D71-4841-9C94-3DE7FCFB9230}">
                <p14:media xmlns:p14="http://schemas.microsoft.com/office/powerpoint/2010/main" r:embed="rId2">
                  <p14:trim end="5156"/>
                </p14:media>
              </p:ext>
            </p:extLst>
          </p:nvPr>
        </p:nvPicPr>
        <p:blipFill>
          <a:blip r:embed="rId6"/>
          <a:stretch>
            <a:fillRect/>
          </a:stretch>
        </p:blipFill>
        <p:spPr>
          <a:xfrm>
            <a:off x="-22540" y="-1"/>
            <a:ext cx="12184723" cy="6853907"/>
          </a:xfrm>
          <a:prstGeom prst="rect">
            <a:avLst/>
          </a:prstGeom>
        </p:spPr>
      </p:pic>
      <p:sp>
        <p:nvSpPr>
          <p:cNvPr id="6" name="Hình chữ nhật 5">
            <a:extLst>
              <a:ext uri="{FF2B5EF4-FFF2-40B4-BE49-F238E27FC236}">
                <a16:creationId xmlns:a16="http://schemas.microsoft.com/office/drawing/2014/main" id="{41FE659C-DA59-459E-9CC6-77663B726515}"/>
              </a:ext>
            </a:extLst>
          </p:cNvPr>
          <p:cNvSpPr/>
          <p:nvPr/>
        </p:nvSpPr>
        <p:spPr>
          <a:xfrm>
            <a:off x="511893" y="1476583"/>
            <a:ext cx="10604585"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prstClr val="black"/>
                  </a:solidFill>
                  <a:prstDash val="solid"/>
                </a:ln>
                <a:solidFill>
                  <a:srgbClr val="002060"/>
                </a:solidFill>
                <a:latin typeface="Times New Roman" panose="02020603050405020304" pitchFamily="18" charset="0"/>
                <a:cs typeface="Times New Roman" panose="02020603050405020304" pitchFamily="18" charset="0"/>
              </a:rPr>
              <a:t>TRUYỀN NĂNG LƯỢNG NHIỆT</a:t>
            </a:r>
            <a:endParaRPr kumimoji="0" lang="en-BZ" sz="9600" b="1" i="0" u="none" strike="noStrike" kern="1200" cap="none" spc="0" normalizeH="0" baseline="0" noProof="0" dirty="0">
              <a:ln w="22225">
                <a:solidFill>
                  <a:prstClr val="black"/>
                </a:solidFill>
                <a:prstDash val="solid"/>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a16="http://schemas.microsoft.com/office/drawing/2014/main" id="{BDE80D66-5773-475A-9FA2-5034436C5B44}"/>
              </a:ext>
            </a:extLst>
          </p:cNvPr>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5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pic>
        <p:nvPicPr>
          <p:cNvPr id="3" name="ShortGun-VA-AlbumMelodyOfDance_pvww">
            <a:hlinkClick r:id="" action="ppaction://media"/>
            <a:extLst>
              <a:ext uri="{FF2B5EF4-FFF2-40B4-BE49-F238E27FC236}">
                <a16:creationId xmlns:a16="http://schemas.microsoft.com/office/drawing/2014/main" id="{5A4080C1-3597-489C-A0D7-506EF93141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178" y="0"/>
            <a:ext cx="609600" cy="609600"/>
          </a:xfrm>
          <a:prstGeom prst="rect">
            <a:avLst/>
          </a:prstGeom>
        </p:spPr>
      </p:pic>
      <p:sp>
        <p:nvSpPr>
          <p:cNvPr id="2" name="TextBox 1">
            <a:extLst>
              <a:ext uri="{FF2B5EF4-FFF2-40B4-BE49-F238E27FC236}">
                <a16:creationId xmlns:a16="http://schemas.microsoft.com/office/drawing/2014/main" id="{88F05074-2C38-FEC1-56E4-6A89E39B8B8E}"/>
              </a:ext>
            </a:extLst>
          </p:cNvPr>
          <p:cNvSpPr txBox="1"/>
          <p:nvPr/>
        </p:nvSpPr>
        <p:spPr>
          <a:xfrm>
            <a:off x="3974999" y="521018"/>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25</a:t>
            </a:r>
          </a:p>
        </p:txBody>
      </p:sp>
    </p:spTree>
    <p:extLst>
      <p:ext uri="{BB962C8B-B14F-4D97-AF65-F5344CB8AC3E}">
        <p14:creationId xmlns:p14="http://schemas.microsoft.com/office/powerpoint/2010/main" val="9679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418" fill="hold"/>
                                        <p:tgtEl>
                                          <p:spTgt spid="3"/>
                                        </p:tgtEl>
                                      </p:cBhvr>
                                    </p:cmd>
                                  </p:childTnLst>
                                </p:cTn>
                              </p:par>
                              <p:par>
                                <p:cTn id="7" presetID="1" presetClass="mediacall" presetSubtype="0" fill="hold" nodeType="withEffect">
                                  <p:stCondLst>
                                    <p:cond delay="0"/>
                                  </p:stCondLst>
                                  <p:childTnLst>
                                    <p:cmd type="call" cmd="playFrom(0.0)">
                                      <p:cBhvr>
                                        <p:cTn id="8" dur="3946"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2000" fill="hold" display="0">
                  <p:stCondLst>
                    <p:cond delay="indefinite"/>
                  </p:stCondLst>
                </p:cTn>
                <p:tgtEl>
                  <p:spTgt spid="28"/>
                </p:tgtEl>
              </p:cMediaNode>
            </p:video>
            <p:audio>
              <p:cMediaNode vol="80000" showWhenStopped="0">
                <p:cTn id="10"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HOA HỌC HAY- HIỆN TƯỢNG ĐỐI LƯU TRONG CHẤT KH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3005756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đối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lưu</a:t>
            </a:r>
            <a:endParaRPr lang="en-BZ" sz="2400" b="1"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395654" y="1355903"/>
            <a:ext cx="11095891" cy="2526974"/>
          </a:xfrm>
          <a:prstGeom prst="rect">
            <a:avLst/>
          </a:prstGeom>
        </p:spPr>
        <p:txBody>
          <a:bodyPr wrap="square">
            <a:spAutoFit/>
          </a:bodyPr>
          <a:lstStyle/>
          <a:p>
            <a:pPr algn="just">
              <a:lnSpc>
                <a:spcPct val="107000"/>
              </a:lnSpc>
              <a:spcAft>
                <a:spcPts val="800"/>
              </a:spcAft>
              <a:tabLst>
                <a:tab pos="3162300" algn="l"/>
              </a:tabLst>
            </a:pPr>
            <a:r>
              <a:rPr lang="en-US" sz="2800" kern="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kern="0" dirty="0">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lỏng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kern="0" dirty="0">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3162300" algn="l"/>
              </a:tabLst>
            </a:pP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khí</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3162300" algn="l"/>
              </a:tabLst>
            </a:pP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690"/>
              </a:lnSpc>
              <a:spcBef>
                <a:spcPts val="600"/>
              </a:spcBef>
              <a:spcAft>
                <a:spcPts val="1200"/>
              </a:spcAft>
            </a:pP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690"/>
              </a:lnSpc>
              <a:spcBef>
                <a:spcPts val="600"/>
              </a:spcBef>
              <a:spcAft>
                <a:spcPts val="1200"/>
              </a:spcAft>
            </a:pP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mái</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441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10275" y="190500"/>
            <a:ext cx="6181725" cy="5705475"/>
          </a:xfrm>
          <a:prstGeom prst="rect">
            <a:avLst/>
          </a:prstGeom>
        </p:spPr>
      </p:pic>
      <p:sp>
        <p:nvSpPr>
          <p:cNvPr id="4" name="TextBox 3"/>
          <p:cNvSpPr txBox="1"/>
          <p:nvPr/>
        </p:nvSpPr>
        <p:spPr>
          <a:xfrm>
            <a:off x="7176026" y="6021169"/>
            <a:ext cx="4673074"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endParaRPr lang="en-US" sz="3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A6FE856-9319-435E-970B-DC2AEBAEDFA8}"/>
              </a:ext>
            </a:extLst>
          </p:cNvPr>
          <p:cNvSpPr/>
          <p:nvPr/>
        </p:nvSpPr>
        <p:spPr>
          <a:xfrm>
            <a:off x="441612" y="1925657"/>
            <a:ext cx="5463888" cy="3970318"/>
          </a:xfrm>
          <a:prstGeom prst="rect">
            <a:avLst/>
          </a:prstGeom>
        </p:spPr>
        <p:txBody>
          <a:bodyPr wrap="square">
            <a:spAutoFit/>
          </a:bodyPr>
          <a:lstStyle/>
          <a:p>
            <a:r>
              <a:rPr lang="en-US" sz="2800" b="1" dirty="0">
                <a:solidFill>
                  <a:schemeClr val="accent1">
                    <a:lumMod val="75000"/>
                  </a:schemeClr>
                </a:solidFill>
                <a:latin typeface="Arial" panose="020B0604020202020204" pitchFamily="34" charset="0"/>
                <a:cs typeface="Arial" panose="020B0604020202020204" pitchFamily="34" charset="0"/>
              </a:rPr>
              <a:t>    </a:t>
            </a:r>
            <a:r>
              <a:rPr lang="vi-VN" sz="2800" b="1" dirty="0">
                <a:solidFill>
                  <a:schemeClr val="accent1">
                    <a:lumMod val="75000"/>
                  </a:schemeClr>
                </a:solidFill>
                <a:latin typeface="Arial" panose="020B0604020202020204" pitchFamily="34" charset="0"/>
                <a:cs typeface="Arial" panose="020B0604020202020204" pitchFamily="34" charset="0"/>
              </a:rPr>
              <a:t>Ngoài lớp khí quyển bao quanh Trái Đất, khoảng không gian còn lại giữa Mặt Trời và Trái Đất là ch</a:t>
            </a:r>
            <a:r>
              <a:rPr lang="en-US" sz="2800" b="1" dirty="0">
                <a:solidFill>
                  <a:schemeClr val="accent1">
                    <a:lumMod val="75000"/>
                  </a:schemeClr>
                </a:solidFill>
                <a:latin typeface="Arial" panose="020B0604020202020204" pitchFamily="34" charset="0"/>
                <a:cs typeface="Arial" panose="020B0604020202020204" pitchFamily="34" charset="0"/>
              </a:rPr>
              <a:t>â</a:t>
            </a:r>
            <a:r>
              <a:rPr lang="vi-VN" sz="2800" b="1" dirty="0">
                <a:solidFill>
                  <a:schemeClr val="accent1">
                    <a:lumMod val="75000"/>
                  </a:schemeClr>
                </a:solidFill>
                <a:latin typeface="Arial" panose="020B0604020202020204" pitchFamily="34" charset="0"/>
                <a:cs typeface="Arial" panose="020B0604020202020204" pitchFamily="34" charset="0"/>
              </a:rPr>
              <a:t>n không. Tuy nhiên, hằng ngày Mặt Trời vẫn không ngừng truyền năng lượng tới Trái Đất. Vậy năng lượng được truyền từ Mặt Trời tới Trái Đất bằng cách nào?</a:t>
            </a:r>
            <a:endParaRPr 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6" name="Hình tự do: Hình 7">
            <a:extLst>
              <a:ext uri="{FF2B5EF4-FFF2-40B4-BE49-F238E27FC236}">
                <a16:creationId xmlns:a16="http://schemas.microsoft.com/office/drawing/2014/main" id="{21742C3B-B517-4BE0-8C8D-0EFD5C78929B}"/>
              </a:ext>
            </a:extLst>
          </p:cNvPr>
          <p:cNvSpPr/>
          <p:nvPr/>
        </p:nvSpPr>
        <p:spPr>
          <a:xfrm>
            <a:off x="0" y="0"/>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3.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bức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9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exit" presetSubtype="0" fill="hold" grpId="1"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 Bức xạ nh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2093575" cy="6634884"/>
          </a:xfrm>
          <a:prstGeom prst="rect">
            <a:avLst/>
          </a:prstGeom>
        </p:spPr>
      </p:pic>
    </p:spTree>
    <p:extLst>
      <p:ext uri="{BB962C8B-B14F-4D97-AF65-F5344CB8AC3E}">
        <p14:creationId xmlns:p14="http://schemas.microsoft.com/office/powerpoint/2010/main" val="906872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tự do: Hình 7">
            <a:extLst>
              <a:ext uri="{FF2B5EF4-FFF2-40B4-BE49-F238E27FC236}">
                <a16:creationId xmlns:a16="http://schemas.microsoft.com/office/drawing/2014/main" id="{27708298-43D2-5C04-C794-731E44769B9F}"/>
              </a:ext>
            </a:extLst>
          </p:cNvPr>
          <p:cNvSpPr/>
          <p:nvPr/>
        </p:nvSpPr>
        <p:spPr>
          <a:xfrm>
            <a:off x="0" y="0"/>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3.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bức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325315" y="1357764"/>
            <a:ext cx="11201400" cy="4103175"/>
          </a:xfrm>
          <a:prstGeom prst="rect">
            <a:avLst/>
          </a:prstGeom>
        </p:spPr>
        <p:txBody>
          <a:bodyPr wrap="square">
            <a:spAutoFit/>
          </a:bodyPr>
          <a:lstStyle/>
          <a:p>
            <a:pPr algn="just">
              <a:lnSpc>
                <a:spcPct val="130000"/>
              </a:lnSpc>
              <a:tabLst>
                <a:tab pos="577215" algn="l"/>
              </a:tabLst>
            </a:pPr>
            <a:r>
              <a:rPr lang="en-US" sz="3200" kern="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xạ</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tia</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tia</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không</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tabLst>
                <a:tab pos="577215" algn="l"/>
              </a:tabLst>
            </a:pP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kern="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a:lnSpc>
                <a:spcPts val="1690"/>
              </a:lnSpc>
              <a:spcBef>
                <a:spcPts val="600"/>
              </a:spcBef>
              <a:spcAft>
                <a:spcPts val="1200"/>
              </a:spcAft>
            </a:pP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xạ</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1690"/>
              </a:lnSpc>
              <a:spcBef>
                <a:spcPts val="600"/>
              </a:spcBef>
              <a:spcAft>
                <a:spcPts val="1200"/>
              </a:spcAft>
            </a:pP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a:lnSpc>
                <a:spcPts val="1690"/>
              </a:lnSpc>
              <a:spcBef>
                <a:spcPts val="600"/>
              </a:spcBef>
              <a:spcAft>
                <a:spcPts val="1200"/>
              </a:spcAft>
            </a:pP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Sưởi</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lửa</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1690"/>
              </a:lnSpc>
              <a:spcBef>
                <a:spcPts val="600"/>
              </a:spcBef>
              <a:spcAft>
                <a:spcPts val="1200"/>
              </a:spcAft>
            </a:pP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lửa</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xạ</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1690"/>
              </a:lnSpc>
              <a:spcBef>
                <a:spcPts val="600"/>
              </a:spcBef>
              <a:spcAft>
                <a:spcPts val="1200"/>
              </a:spcAft>
            </a:pPr>
            <a:r>
              <a:rPr lang="en-US" sz="3200" kern="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2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268490"/>
            <a:ext cx="11776364" cy="4686668"/>
          </a:xfrm>
          <a:prstGeom prst="rect">
            <a:avLst/>
          </a:prstGeom>
        </p:spPr>
        <p:txBody>
          <a:bodyPr wrap="square">
            <a:spAutoFit/>
          </a:bodyPr>
          <a:lstStyle/>
          <a:p>
            <a:pPr algn="ctr">
              <a:lnSpc>
                <a:spcPct val="150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2:</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Đứng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lửa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cảm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chủ</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yếu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Bef>
                <a:spcPts val="1800"/>
              </a:spcBef>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trắng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đen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thường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đậy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phận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phích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nút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21638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07866"/>
            <a:ext cx="11693236" cy="4764381"/>
          </a:xfrm>
          <a:prstGeom prst="rect">
            <a:avLst/>
          </a:prstGeom>
        </p:spPr>
        <p:txBody>
          <a:bodyPr wrap="square">
            <a:spAutoFit/>
          </a:bodyPr>
          <a:lstStyle/>
          <a:p>
            <a:pPr indent="254000" algn="ctr">
              <a:lnSpc>
                <a:spcPct val="115000"/>
              </a:lnSpc>
              <a:spcAft>
                <a:spcPts val="0"/>
              </a:spcAft>
            </a:pPr>
            <a:r>
              <a:rPr lang="nl-NL" sz="2400" b="1" dirty="0">
                <a:solidFill>
                  <a:srgbClr val="0070C0"/>
                </a:solidFill>
                <a:latin typeface="Arial" panose="020B0604020202020204" pitchFamily="34" charset="0"/>
                <a:ea typeface="Segoe UI" panose="020B0502040204020203" pitchFamily="34" charset="0"/>
                <a:cs typeface="Arial" panose="020B0604020202020204" pitchFamily="34" charset="0"/>
              </a:rPr>
              <a:t>Sản phẩm phiếu học tập số 2:</a:t>
            </a:r>
            <a:endParaRPr lang="en-US" sz="2400" b="1" dirty="0">
              <a:solidFill>
                <a:srgbClr val="0070C0"/>
              </a:solidFill>
              <a:latin typeface="Arial" panose="020B0604020202020204" pitchFamily="34" charset="0"/>
              <a:ea typeface="Segoe UI" panose="020B0502040204020203" pitchFamily="34" charset="0"/>
              <a:cs typeface="Arial" panose="020B0604020202020204" pitchFamily="34" charset="0"/>
            </a:endParaRPr>
          </a:p>
          <a:p>
            <a:pPr indent="254000" algn="just">
              <a:lnSpc>
                <a:spcPct val="115000"/>
              </a:lnSpc>
              <a:spcAft>
                <a:spcPts val="0"/>
              </a:spcAft>
            </a:pPr>
            <a:r>
              <a:rPr lang="nl-NL" sz="2400" dirty="0">
                <a:solidFill>
                  <a:srgbClr val="0070C0"/>
                </a:solidFill>
                <a:latin typeface="Arial" panose="020B0604020202020204" pitchFamily="34" charset="0"/>
                <a:ea typeface="Segoe UI" panose="020B0502040204020203" pitchFamily="34" charset="0"/>
                <a:cs typeface="Arial" panose="020B0604020202020204" pitchFamily="34" charset="0"/>
              </a:rPr>
              <a:t>?1.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Đứng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gần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một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lửa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thấy</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thể</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nhận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được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từ</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bếp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chủ</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yếu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do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bức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xạ</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truyền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thẳng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indent="254000" algn="just">
              <a:lnSpc>
                <a:spcPct val="115000"/>
              </a:lnSpc>
              <a:spcAft>
                <a:spcPts val="0"/>
              </a:spcAft>
            </a:pP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?2.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người</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thường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đen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vì</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màu</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sáng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ít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nên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mặc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áo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trắng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vào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mùa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hè</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sẽ</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khả</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năng</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hấp</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thụ</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tia</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nhiệt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làm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cho</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ta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có</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cảm</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giác</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mát</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 </a:t>
            </a:r>
            <a:r>
              <a:rPr lang="en-US" sz="2400" dirty="0" err="1">
                <a:solidFill>
                  <a:srgbClr val="0070C0"/>
                </a:solidFill>
                <a:latin typeface="Arial" panose="020B0604020202020204" pitchFamily="34" charset="0"/>
                <a:ea typeface="Segoe UI" panose="020B0502040204020203" pitchFamily="34" charset="0"/>
                <a:cs typeface="Arial" panose="020B0604020202020204" pitchFamily="34" charset="0"/>
              </a:rPr>
              <a:t>hơn</a:t>
            </a:r>
            <a:r>
              <a:rPr lang="en-US" sz="2400" dirty="0">
                <a:solidFill>
                  <a:srgbClr val="0070C0"/>
                </a:solidFill>
                <a:latin typeface="Arial" panose="020B0604020202020204" pitchFamily="34" charset="0"/>
                <a:ea typeface="Segoe UI" panose="020B0502040204020203" pitchFamily="34"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bộ</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phận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chân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thủy</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tinh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tráng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nước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phích</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Nút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ngăn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cản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truyền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đối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lưu</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bên</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ngoài</a:t>
            </a:r>
            <a:r>
              <a:rPr lang="en-US" sz="24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Phích (bình thủy) là dụng cụ dùng để giữ nước nóng, có hai lớp thủy tinh"/>
          <p:cNvPicPr/>
          <p:nvPr/>
        </p:nvPicPr>
        <p:blipFill>
          <a:blip r:embed="rId2">
            <a:extLst>
              <a:ext uri="{28A0092B-C50C-407E-A947-70E740481C1C}">
                <a14:useLocalDpi xmlns:a14="http://schemas.microsoft.com/office/drawing/2010/main" val="0"/>
              </a:ext>
            </a:extLst>
          </a:blip>
          <a:srcRect/>
          <a:stretch>
            <a:fillRect/>
          </a:stretch>
        </p:blipFill>
        <p:spPr bwMode="auto">
          <a:xfrm>
            <a:off x="1302327" y="415636"/>
            <a:ext cx="9393382" cy="6054437"/>
          </a:xfrm>
          <a:prstGeom prst="rect">
            <a:avLst/>
          </a:prstGeom>
          <a:noFill/>
          <a:ln>
            <a:noFill/>
          </a:ln>
        </p:spPr>
      </p:pic>
      <p:sp>
        <p:nvSpPr>
          <p:cNvPr id="4" name="Rectangle 7"/>
          <p:cNvSpPr>
            <a:spLocks noChangeArrowheads="1"/>
          </p:cNvSpPr>
          <p:nvPr/>
        </p:nvSpPr>
        <p:spPr bwMode="auto">
          <a:xfrm>
            <a:off x="332508" y="1272835"/>
            <a:ext cx="117070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err="1">
                <a:latin typeface="Arial" panose="020B0604020202020204" pitchFamily="34" charset="0"/>
              </a:rPr>
              <a:t>Em</a:t>
            </a:r>
            <a:r>
              <a:rPr lang="en-US" sz="2400" b="1" dirty="0">
                <a:latin typeface="Arial" panose="020B0604020202020204" pitchFamily="34" charset="0"/>
              </a:rPr>
              <a:t> </a:t>
            </a:r>
            <a:r>
              <a:rPr lang="en-US" sz="2400" b="1" dirty="0" err="1">
                <a:latin typeface="Arial" panose="020B0604020202020204" pitchFamily="34" charset="0"/>
              </a:rPr>
              <a:t>có</a:t>
            </a:r>
            <a:r>
              <a:rPr lang="en-US" sz="2400" b="1" dirty="0">
                <a:latin typeface="Arial" panose="020B0604020202020204" pitchFamily="34" charset="0"/>
              </a:rPr>
              <a:t> </a:t>
            </a:r>
            <a:r>
              <a:rPr lang="en-US" sz="2400" b="1" dirty="0" err="1">
                <a:latin typeface="Arial" panose="020B0604020202020204" pitchFamily="34" charset="0"/>
              </a:rPr>
              <a:t>thể</a:t>
            </a:r>
            <a:r>
              <a:rPr lang="en-US" sz="2400" b="1" dirty="0">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sz="2400" b="1" dirty="0">
                <a:latin typeface="Arial" panose="020B0604020202020204" pitchFamily="34" charset="0"/>
              </a:rPr>
              <a:t>    </a:t>
            </a:r>
            <a:r>
              <a:rPr lang="en-US" sz="2400" b="1" dirty="0" err="1">
                <a:latin typeface="Arial" panose="020B0604020202020204" pitchFamily="34" charset="0"/>
              </a:rPr>
              <a:t>Cơ</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thể</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người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luôn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truyền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nhiệt</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ra</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môi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trường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bên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ngoài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nhưng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vẫn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giữ</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nhiệt</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độ</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không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đối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vào</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khoảng</a:t>
            </a:r>
            <a:r>
              <a:rPr kumimoji="0" lang="en-US" sz="2400" b="1" i="0" u="none" strike="noStrike" cap="none" normalizeH="0" baseline="0" dirty="0">
                <a:ln>
                  <a:noFill/>
                </a:ln>
                <a:solidFill>
                  <a:schemeClr val="tx1"/>
                </a:solidFill>
                <a:effectLst/>
                <a:latin typeface="Arial" panose="020B0604020202020204" pitchFamily="34" charset="0"/>
              </a:rPr>
              <a:t> 37</a:t>
            </a:r>
            <a:r>
              <a:rPr lang="en-US" sz="2400" b="1" baseline="30000" dirty="0">
                <a:latin typeface="Arial" panose="020B0604020202020204" pitchFamily="34" charset="0"/>
              </a:rPr>
              <a:t>0</a:t>
            </a:r>
            <a:r>
              <a:rPr lang="en-US" sz="2400" b="1" dirty="0">
                <a:latin typeface="Arial" panose="020B0604020202020204" pitchFamily="34" charset="0"/>
              </a:rPr>
              <a:t>C.</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Nếu</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không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truyền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nhiệt</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ra</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bên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ngoài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thì</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chỉ</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sau</a:t>
            </a:r>
            <a:r>
              <a:rPr kumimoji="0" lang="en-US" sz="2400" b="1" i="0" u="none" strike="noStrike" cap="none" normalizeH="0" baseline="0" dirty="0">
                <a:ln>
                  <a:noFill/>
                </a:ln>
                <a:solidFill>
                  <a:schemeClr val="tx1"/>
                </a:solidFill>
                <a:effectLst/>
                <a:latin typeface="Arial" panose="020B0604020202020204" pitchFamily="34" charset="0"/>
              </a:rPr>
              <a:t> 1 </a:t>
            </a:r>
            <a:r>
              <a:rPr kumimoji="0" lang="en-US" sz="2400" b="1" i="0" u="none" strike="noStrike" cap="none" normalizeH="0" baseline="0" dirty="0" err="1">
                <a:ln>
                  <a:noFill/>
                </a:ln>
                <a:solidFill>
                  <a:schemeClr val="tx1"/>
                </a:solidFill>
                <a:effectLst/>
                <a:latin typeface="Arial" panose="020B0604020202020204" pitchFamily="34" charset="0"/>
              </a:rPr>
              <a:t>giờ</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là</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nhiệt</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độ</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cơ</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thể</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người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có</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thể</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tăng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thêm</a:t>
            </a:r>
            <a:r>
              <a:rPr kumimoji="0" lang="en-US" sz="2400" b="1" i="0" u="none" strike="noStrike" cap="none" normalizeH="0" baseline="0" dirty="0">
                <a:ln>
                  <a:noFill/>
                </a:ln>
                <a:solidFill>
                  <a:schemeClr val="tx1"/>
                </a:solidFill>
                <a:effectLst/>
                <a:latin typeface="Arial" panose="020B0604020202020204" pitchFamily="34" charset="0"/>
              </a:rPr>
              <a:t> 3</a:t>
            </a:r>
            <a:r>
              <a:rPr kumimoji="0" lang="en-US" sz="2400" b="1" i="0" u="none" strike="noStrike" cap="none" normalizeH="0" baseline="30000" dirty="0">
                <a:ln>
                  <a:noFill/>
                </a:ln>
                <a:solidFill>
                  <a:schemeClr val="tx1"/>
                </a:solidFill>
                <a:effectLst/>
                <a:latin typeface="Arial" panose="020B0604020202020204" pitchFamily="34" charset="0"/>
              </a:rPr>
              <a:t>0</a:t>
            </a:r>
            <a:r>
              <a:rPr kumimoji="0" lang="en-US" sz="2400" b="1" i="0" u="none" strike="noStrike" cap="none" normalizeH="0" dirty="0">
                <a:ln>
                  <a:noFill/>
                </a:ln>
                <a:solidFill>
                  <a:schemeClr val="tx1"/>
                </a:solidFill>
                <a:effectLst/>
                <a:latin typeface="Arial" panose="020B0604020202020204" pitchFamily="34" charset="0"/>
              </a:rPr>
              <a:t>C.</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Trung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bình</a:t>
            </a:r>
            <a:r>
              <a:rPr kumimoji="0" lang="en-US" sz="2400" b="1" i="0" u="none" strike="noStrike" cap="none" normalizeH="0" baseline="0" dirty="0">
                <a:ln>
                  <a:noFill/>
                </a:ln>
                <a:solidFill>
                  <a:schemeClr val="tx1"/>
                </a:solidFill>
                <a:effectLst/>
                <a:latin typeface="Arial" panose="020B0604020202020204" pitchFamily="34" charset="0"/>
              </a:rPr>
              <a:t> 60% </a:t>
            </a:r>
            <a:r>
              <a:rPr kumimoji="0" lang="en-US" sz="2400" b="1" i="0" u="none" strike="noStrike" cap="none" normalizeH="0" baseline="0" dirty="0" err="1">
                <a:ln>
                  <a:noFill/>
                </a:ln>
                <a:solidFill>
                  <a:schemeClr val="tx1"/>
                </a:solidFill>
                <a:effectLst/>
                <a:latin typeface="Arial" panose="020B0604020202020204" pitchFamily="34" charset="0"/>
              </a:rPr>
              <a:t>nhiệt</a:t>
            </a:r>
            <a:r>
              <a:rPr kumimoji="0" lang="en-US" sz="2400" b="1" i="0" u="none" strike="noStrike" cap="none" normalizeH="0" baseline="0" dirty="0">
                <a:ln>
                  <a:noFill/>
                </a:ln>
                <a:solidFill>
                  <a:schemeClr val="tx1"/>
                </a:solidFill>
                <a:effectLst/>
                <a:latin typeface="Arial" panose="020B0604020202020204" pitchFamily="34" charset="0"/>
              </a:rPr>
              <a:t> do</a:t>
            </a:r>
            <a:r>
              <a:rPr kumimoji="0" lang="en-US" sz="2400" b="1" i="0" u="none" strike="noStrike" cap="none" normalizeH="0" dirty="0">
                <a:ln>
                  <a:noFill/>
                </a:ln>
                <a:solidFill>
                  <a:schemeClr val="tx1"/>
                </a:solidFill>
                <a:effectLst/>
                <a:latin typeface="Arial" panose="020B0604020202020204" pitchFamily="34" charset="0"/>
              </a:rPr>
              <a:t> con </a:t>
            </a:r>
            <a:r>
              <a:rPr kumimoji="0" lang="en-US" sz="2400" b="1" i="0" u="none" strike="noStrike" cap="none" normalizeH="0" dirty="0" err="1">
                <a:ln>
                  <a:noFill/>
                </a:ln>
                <a:solidFill>
                  <a:schemeClr val="tx1"/>
                </a:solidFill>
                <a:effectLst/>
                <a:latin typeface="Arial" panose="020B0604020202020204" pitchFamily="34" charset="0"/>
              </a:rPr>
              <a:t>người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truyền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ra</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bên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ngoài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dưới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dạng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bức</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xạ</a:t>
            </a:r>
            <a:r>
              <a:rPr kumimoji="0" lang="en-US" sz="2400" b="1" i="0" u="none" strike="noStrike" cap="none" normalizeH="0" baseline="0" dirty="0">
                <a:ln>
                  <a:noFill/>
                </a:ln>
                <a:solidFill>
                  <a:schemeClr val="tx1"/>
                </a:solidFill>
                <a:effectLst/>
                <a:latin typeface="Arial" panose="020B0604020202020204" pitchFamily="34" charset="0"/>
              </a:rPr>
              <a:t>, 15% </a:t>
            </a:r>
            <a:r>
              <a:rPr kumimoji="0" lang="en-US" sz="2400" b="1" i="0" u="none" strike="noStrike" cap="none" normalizeH="0" baseline="0" dirty="0" err="1">
                <a:ln>
                  <a:noFill/>
                </a:ln>
                <a:solidFill>
                  <a:schemeClr val="tx1"/>
                </a:solidFill>
                <a:effectLst/>
                <a:latin typeface="Arial" panose="020B0604020202020204" pitchFamily="34" charset="0"/>
              </a:rPr>
              <a:t>dưới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dạng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đối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lưu</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chỉ</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có</a:t>
            </a:r>
            <a:r>
              <a:rPr kumimoji="0" lang="en-US" sz="2400" b="1" i="0" u="none" strike="noStrike" cap="none" normalizeH="0" baseline="0" dirty="0">
                <a:ln>
                  <a:noFill/>
                </a:ln>
                <a:solidFill>
                  <a:schemeClr val="tx1"/>
                </a:solidFill>
                <a:effectLst/>
                <a:latin typeface="Arial" panose="020B0604020202020204" pitchFamily="34" charset="0"/>
              </a:rPr>
              <a:t> 5% </a:t>
            </a:r>
            <a:r>
              <a:rPr kumimoji="0" lang="en-US" sz="2400" b="1" i="0" u="none" strike="noStrike" cap="none" normalizeH="0" baseline="0" dirty="0" err="1">
                <a:ln>
                  <a:noFill/>
                </a:ln>
                <a:solidFill>
                  <a:schemeClr val="tx1"/>
                </a:solidFill>
                <a:effectLst/>
                <a:latin typeface="Arial" panose="020B0604020202020204" pitchFamily="34" charset="0"/>
              </a:rPr>
              <a:t>dưới</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dạng</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dẫn</a:t>
            </a:r>
            <a:r>
              <a:rPr kumimoji="0" lang="en-US" sz="2400" b="1" i="0" u="none" strike="noStrike" cap="none" normalizeH="0" dirty="0">
                <a:ln>
                  <a:noFill/>
                </a:ln>
                <a:solidFill>
                  <a:schemeClr val="tx1"/>
                </a:solidFill>
                <a:effectLst/>
                <a:latin typeface="Arial" panose="020B0604020202020204" pitchFamily="34" charset="0"/>
              </a:rPr>
              <a:t> </a:t>
            </a:r>
            <a:r>
              <a:rPr kumimoji="0" lang="en-US" sz="2400" b="1" i="0" u="none" strike="noStrike" cap="none" normalizeH="0" dirty="0" err="1">
                <a:ln>
                  <a:noFill/>
                </a:ln>
                <a:solidFill>
                  <a:schemeClr val="tx1"/>
                </a:solidFill>
                <a:effectLst/>
                <a:latin typeface="Arial" panose="020B0604020202020204" pitchFamily="34" charset="0"/>
              </a:rPr>
              <a:t>nhiệt</a:t>
            </a:r>
            <a:r>
              <a:rPr kumimoji="0" lang="en-US" sz="2400" b="1" i="0" u="none" strike="noStrike" cap="none" normalizeH="0" dirty="0">
                <a:ln>
                  <a:noFill/>
                </a:ln>
                <a:solidFill>
                  <a:schemeClr val="tx1"/>
                </a:solidFill>
                <a:effectLst/>
                <a:latin typeface="Arial" panose="020B0604020202020204" pitchFamily="34" charset="0"/>
              </a:rPr>
              <a:t>, </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còn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là</a:t>
            </a:r>
            <a:r>
              <a:rPr kumimoji="0" lang="en-US" sz="2400" b="1" i="0" u="none" strike="noStrike" cap="none" normalizeH="0" baseline="0" dirty="0">
                <a:ln>
                  <a:noFill/>
                </a:ln>
                <a:solidFill>
                  <a:schemeClr val="tx1"/>
                </a:solidFill>
                <a:effectLst/>
                <a:latin typeface="Arial" panose="020B0604020202020204" pitchFamily="34" charset="0"/>
              </a:rPr>
              <a:t> do </a:t>
            </a:r>
            <a:r>
              <a:rPr kumimoji="0" lang="en-US" sz="2400" b="1" i="0" u="none" strike="noStrike" cap="none" normalizeH="0" baseline="0" dirty="0" err="1">
                <a:ln>
                  <a:noFill/>
                </a:ln>
                <a:solidFill>
                  <a:schemeClr val="tx1"/>
                </a:solidFill>
                <a:effectLst/>
                <a:latin typeface="Arial" panose="020B0604020202020204" pitchFamily="34" charset="0"/>
              </a:rPr>
              <a:t>các</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nguyên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nhân</a:t>
            </a:r>
            <a:r>
              <a:rPr kumimoji="0" lang="en-US" sz="2400" b="1" i="0" u="none" strike="noStrike" cap="none" normalizeH="0" baseline="0" dirty="0">
                <a:ln>
                  <a:noFill/>
                </a:ln>
                <a:solidFill>
                  <a:schemeClr val="tx1"/>
                </a:solidFill>
                <a:effectLst/>
                <a:latin typeface="Arial" panose="020B0604020202020204" pitchFamily="34" charset="0"/>
              </a:rPr>
              <a:t> </a:t>
            </a:r>
            <a:r>
              <a:rPr kumimoji="0" lang="en-US" sz="2400" b="1" i="0" u="none" strike="noStrike" cap="none" normalizeH="0" baseline="0" dirty="0" err="1">
                <a:ln>
                  <a:noFill/>
                </a:ln>
                <a:solidFill>
                  <a:schemeClr val="tx1"/>
                </a:solidFill>
                <a:effectLst/>
                <a:latin typeface="Arial" panose="020B0604020202020204" pitchFamily="34" charset="0"/>
              </a:rPr>
              <a:t>khác</a:t>
            </a:r>
            <a:r>
              <a:rPr lang="en-US" sz="2400" b="1" dirty="0">
                <a:latin typeface="Arial" panose="020B0604020202020204" pitchFamily="34" charset="0"/>
              </a:rPr>
              <a:t>.</a:t>
            </a:r>
            <a:endParaRPr kumimoji="0" lang="en-US"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99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xit" presetSubtype="0" accel="100000"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 calcmode="lin" valueType="num">
                                      <p:cBhvr>
                                        <p:cTn id="23" dur="500"/>
                                        <p:tgtEl>
                                          <p:spTgt spid="3"/>
                                        </p:tgtEl>
                                        <p:attrNameLst>
                                          <p:attrName>style.rotation</p:attrName>
                                        </p:attrNameLst>
                                      </p:cBhvr>
                                      <p:tavLst>
                                        <p:tav tm="0">
                                          <p:val>
                                            <p:fltVal val="0"/>
                                          </p:val>
                                        </p:tav>
                                        <p:tav tm="100000">
                                          <p:val>
                                            <p:fltVal val="36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ChangeArrowheads="1"/>
          </p:cNvSpPr>
          <p:nvPr/>
        </p:nvSpPr>
        <p:spPr bwMode="auto">
          <a:xfrm>
            <a:off x="637308" y="2701636"/>
            <a:ext cx="4932219"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637308" y="2603231"/>
            <a:ext cx="49322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1" name="AutoShape 10" descr="blob:file:///68ea361b-8df6-40ac-97ba-28911394d29c"/>
          <p:cNvSpPr>
            <a:spLocks noChangeAspect="1" noChangeArrowheads="1"/>
          </p:cNvSpPr>
          <p:nvPr/>
        </p:nvSpPr>
        <p:spPr bwMode="auto">
          <a:xfrm>
            <a:off x="-1649615" y="2426998"/>
            <a:ext cx="12330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Hình tự do: Hình 7">
            <a:extLst>
              <a:ext uri="{FF2B5EF4-FFF2-40B4-BE49-F238E27FC236}">
                <a16:creationId xmlns:a16="http://schemas.microsoft.com/office/drawing/2014/main" id="{27708298-43D2-5C04-C794-731E44769B9F}"/>
              </a:ext>
            </a:extLst>
          </p:cNvPr>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BZ" sz="2400" b="1" dirty="0">
                <a:solidFill>
                  <a:schemeClr val="tx1"/>
                </a:solidFill>
                <a:latin typeface="Arial" panose="020B0604020202020204" pitchFamily="34" charset="0"/>
                <a:cs typeface="Arial" panose="020B0604020202020204" pitchFamily="34" charset="0"/>
              </a:rPr>
              <a:t>II.TRUYỀN NĂNG LƯỢNG TRONG HIỆU ỨNG NHÀ KÍNH</a:t>
            </a:r>
          </a:p>
        </p:txBody>
      </p:sp>
      <p:pic>
        <p:nvPicPr>
          <p:cNvPr id="14" name="Picture 13" descr="https://lh4.googleusercontent.com/RagJ5TT3bf1Cc5wQqLMo_SWlIjmdmoQxlr_5NRJVWAfFPZpcrAJFP8lc9eT9JUyp6D0BMeTfp7Ag3mf34X8IL3R6OemR2bHt9GDiK4EllyihC4uj2PWXsaHQBPXCcyx5Mwo2icNC81KSXl9YgA"/>
          <p:cNvPicPr/>
          <p:nvPr/>
        </p:nvPicPr>
        <p:blipFill>
          <a:blip r:embed="rId2">
            <a:extLst>
              <a:ext uri="{28A0092B-C50C-407E-A947-70E740481C1C}">
                <a14:useLocalDpi xmlns:a14="http://schemas.microsoft.com/office/drawing/2010/main" val="0"/>
              </a:ext>
            </a:extLst>
          </a:blip>
          <a:srcRect/>
          <a:stretch>
            <a:fillRect/>
          </a:stretch>
        </p:blipFill>
        <p:spPr bwMode="auto">
          <a:xfrm>
            <a:off x="443345" y="1270317"/>
            <a:ext cx="11457710" cy="5476847"/>
          </a:xfrm>
          <a:prstGeom prst="rect">
            <a:avLst/>
          </a:prstGeom>
          <a:noFill/>
          <a:ln>
            <a:noFill/>
          </a:ln>
        </p:spPr>
      </p:pic>
    </p:spTree>
    <p:extLst>
      <p:ext uri="{BB962C8B-B14F-4D97-AF65-F5344CB8AC3E}">
        <p14:creationId xmlns:p14="http://schemas.microsoft.com/office/powerpoint/2010/main" val="8458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19" y="149148"/>
            <a:ext cx="11859490" cy="4401205"/>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6000 °C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18°C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vượt</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vượt</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190501" y="4914120"/>
            <a:ext cx="11762508" cy="954107"/>
          </a:xfrm>
          <a:prstGeom prst="rect">
            <a:avLst/>
          </a:prstGeom>
        </p:spPr>
        <p:txBody>
          <a:bodyPr wrap="square">
            <a:spAutoFit/>
          </a:bodyPr>
          <a:lstStyle/>
          <a:p>
            <a:pPr algn="just"/>
            <a:r>
              <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luận: Tác dụng giữ bức xạ nhiệt của nhà lợp kính (nhà kính nhân tạo) được gọi là hiệu ứng nhà kính.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54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a16="http://schemas.microsoft.com/office/drawing/2014/main" id="{27708298-43D2-5C04-C794-731E44769B9F}"/>
              </a:ext>
            </a:extLst>
          </p:cNvPr>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BZ" sz="2400" b="1" dirty="0">
                <a:solidFill>
                  <a:schemeClr val="tx1"/>
                </a:solidFill>
                <a:latin typeface="Arial" panose="020B0604020202020204" pitchFamily="34" charset="0"/>
                <a:cs typeface="Arial" panose="020B0604020202020204" pitchFamily="34" charset="0"/>
              </a:rPr>
              <a:t>III.TRUYỀN NĂNG LƯỢNG TRONG HIỆU ỨNG NHÀ KÍNH</a:t>
            </a:r>
          </a:p>
        </p:txBody>
      </p:sp>
      <p:pic>
        <p:nvPicPr>
          <p:cNvPr id="3" name="bài 25 phần 3 hiệu ứng nhà kí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896" y="1170432"/>
            <a:ext cx="11301984" cy="5486400"/>
          </a:xfrm>
          <a:prstGeom prst="rect">
            <a:avLst/>
          </a:prstGeom>
        </p:spPr>
      </p:pic>
    </p:spTree>
    <p:extLst>
      <p:ext uri="{BB962C8B-B14F-4D97-AF65-F5344CB8AC3E}">
        <p14:creationId xmlns:p14="http://schemas.microsoft.com/office/powerpoint/2010/main" val="10829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a:extLst>
              <a:ext uri="{FF2B5EF4-FFF2-40B4-BE49-F238E27FC236}">
                <a16:creationId xmlns:a16="http://schemas.microsoft.com/office/drawing/2014/main" id="{B723095D-729D-467C-BD4A-29D19A585A47}"/>
              </a:ext>
            </a:extLst>
          </p:cNvPr>
          <p:cNvPicPr>
            <a:picLocks noChangeAspect="1"/>
          </p:cNvPicPr>
          <p:nvPr/>
        </p:nvPicPr>
        <p:blipFill>
          <a:blip r:embed="rId2"/>
          <a:stretch>
            <a:fillRect/>
          </a:stretch>
        </p:blipFill>
        <p:spPr>
          <a:xfrm>
            <a:off x="5464620" y="-1556820"/>
            <a:ext cx="1475238" cy="10345325"/>
          </a:xfrm>
          <a:prstGeom prst="rect">
            <a:avLst/>
          </a:prstGeom>
        </p:spPr>
      </p:pic>
      <p:grpSp>
        <p:nvGrpSpPr>
          <p:cNvPr id="29" name="Nhóm 28">
            <a:extLst>
              <a:ext uri="{FF2B5EF4-FFF2-40B4-BE49-F238E27FC236}">
                <a16:creationId xmlns:a16="http://schemas.microsoft.com/office/drawing/2014/main" id="{CB6B1F0A-DE5B-41FE-BA76-42FCC28E2DB2}"/>
              </a:ext>
            </a:extLst>
          </p:cNvPr>
          <p:cNvGrpSpPr/>
          <p:nvPr/>
        </p:nvGrpSpPr>
        <p:grpSpPr>
          <a:xfrm>
            <a:off x="5460569" y="393889"/>
            <a:ext cx="6979697" cy="1879179"/>
            <a:chOff x="5495820" y="951429"/>
            <a:chExt cx="6979697" cy="1879179"/>
          </a:xfrm>
        </p:grpSpPr>
        <p:grpSp>
          <p:nvGrpSpPr>
            <p:cNvPr id="11" name="Nhóm 10">
              <a:extLst>
                <a:ext uri="{FF2B5EF4-FFF2-40B4-BE49-F238E27FC236}">
                  <a16:creationId xmlns:a16="http://schemas.microsoft.com/office/drawing/2014/main" id="{EB9A88C3-C4F3-4215-A51A-8BDD8D415629}"/>
                </a:ext>
              </a:extLst>
            </p:cNvPr>
            <p:cNvGrpSpPr/>
            <p:nvPr/>
          </p:nvGrpSpPr>
          <p:grpSpPr>
            <a:xfrm>
              <a:off x="5495820" y="951429"/>
              <a:ext cx="6979697" cy="1879179"/>
              <a:chOff x="5489437" y="1671145"/>
              <a:chExt cx="6979697" cy="1460794"/>
            </a:xfrm>
          </p:grpSpPr>
          <p:pic>
            <p:nvPicPr>
              <p:cNvPr id="10" name="Hình ảnh 9">
                <a:extLst>
                  <a:ext uri="{FF2B5EF4-FFF2-40B4-BE49-F238E27FC236}">
                    <a16:creationId xmlns:a16="http://schemas.microsoft.com/office/drawing/2014/main" id="{AE79B5CA-5442-43F4-AC8E-BDD32392F078}"/>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8" name="Hình tự do: Hình 7">
                <a:extLst>
                  <a:ext uri="{FF2B5EF4-FFF2-40B4-BE49-F238E27FC236}">
                    <a16:creationId xmlns:a16="http://schemas.microsoft.com/office/drawing/2014/main" id="{2BC6DFF8-5663-44AC-8952-6FCEC7A44C0E}"/>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000" b="1" dirty="0">
                    <a:solidFill>
                      <a:schemeClr val="tx1"/>
                    </a:solidFill>
                  </a:rPr>
                  <a:t>CÁC HÌNH THỨC TRUYỀN NĂNG LƯỢNG NHIỆT</a:t>
                </a:r>
                <a:endParaRPr lang="en-BZ" sz="2000" b="1" dirty="0">
                  <a:solidFill>
                    <a:schemeClr val="tx1"/>
                  </a:solidFill>
                </a:endParaRPr>
              </a:p>
            </p:txBody>
          </p:sp>
        </p:grpSp>
        <p:pic>
          <p:nvPicPr>
            <p:cNvPr id="24" name="Hình ảnh 23">
              <a:extLst>
                <a:ext uri="{FF2B5EF4-FFF2-40B4-BE49-F238E27FC236}">
                  <a16:creationId xmlns:a16="http://schemas.microsoft.com/office/drawing/2014/main" id="{0538EEEE-281F-40AB-B52A-AB78C87C8C9E}"/>
                </a:ext>
              </a:extLst>
            </p:cNvPr>
            <p:cNvPicPr>
              <a:picLocks/>
            </p:cNvPicPr>
            <p:nvPr/>
          </p:nvPicPr>
          <p:blipFill>
            <a:blip r:embed="rId4"/>
            <a:stretch>
              <a:fillRect/>
            </a:stretch>
          </p:blipFill>
          <p:spPr>
            <a:xfrm>
              <a:off x="5740028" y="1237572"/>
              <a:ext cx="694789" cy="652202"/>
            </a:xfrm>
            <a:prstGeom prst="rect">
              <a:avLst/>
            </a:prstGeom>
            <a:solidFill>
              <a:schemeClr val="accent6"/>
            </a:solidFill>
          </p:spPr>
        </p:pic>
      </p:grpSp>
      <p:grpSp>
        <p:nvGrpSpPr>
          <p:cNvPr id="30" name="Nhóm 29">
            <a:extLst>
              <a:ext uri="{FF2B5EF4-FFF2-40B4-BE49-F238E27FC236}">
                <a16:creationId xmlns:a16="http://schemas.microsoft.com/office/drawing/2014/main" id="{FD485AAF-8055-4CD4-B8E7-DAFE3CC9A476}"/>
              </a:ext>
            </a:extLst>
          </p:cNvPr>
          <p:cNvGrpSpPr/>
          <p:nvPr/>
        </p:nvGrpSpPr>
        <p:grpSpPr>
          <a:xfrm>
            <a:off x="-426660" y="1971960"/>
            <a:ext cx="6913463" cy="1879181"/>
            <a:chOff x="-274714" y="2191774"/>
            <a:chExt cx="6913463" cy="1879181"/>
          </a:xfrm>
        </p:grpSpPr>
        <p:grpSp>
          <p:nvGrpSpPr>
            <p:cNvPr id="12" name="Nhóm 11">
              <a:extLst>
                <a:ext uri="{FF2B5EF4-FFF2-40B4-BE49-F238E27FC236}">
                  <a16:creationId xmlns:a16="http://schemas.microsoft.com/office/drawing/2014/main" id="{24BDE641-6E06-424F-97B0-E01E2AEFFAA7}"/>
                </a:ext>
              </a:extLst>
            </p:cNvPr>
            <p:cNvGrpSpPr/>
            <p:nvPr/>
          </p:nvGrpSpPr>
          <p:grpSpPr>
            <a:xfrm flipH="1">
              <a:off x="-274714" y="2191774"/>
              <a:ext cx="6913463" cy="1879181"/>
              <a:chOff x="5555671" y="1671144"/>
              <a:chExt cx="6913463" cy="1460795"/>
            </a:xfrm>
          </p:grpSpPr>
          <p:pic>
            <p:nvPicPr>
              <p:cNvPr id="13"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14" name="Hình tự do: Hình 13">
                <a:extLst>
                  <a:ext uri="{FF2B5EF4-FFF2-40B4-BE49-F238E27FC236}">
                    <a16:creationId xmlns:a16="http://schemas.microsoft.com/office/drawing/2014/main" id="{8A8EE740-56A8-4246-AD3F-0779C4602A4B}"/>
                  </a:ext>
                </a:extLst>
              </p:cNvPr>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TRUYỀN NĂNG LƯỢNG TRONG HIỆU ỨNG NHÀ KÍNH</a:t>
                </a:r>
                <a:endParaRPr lang="en-BZ" sz="2000" b="1" dirty="0">
                  <a:solidFill>
                    <a:schemeClr val="tx1"/>
                  </a:solidFill>
                </a:endParaRPr>
              </a:p>
            </p:txBody>
          </p:sp>
        </p:grpSp>
        <p:pic>
          <p:nvPicPr>
            <p:cNvPr id="25" name="Hình ảnh 24">
              <a:extLst>
                <a:ext uri="{FF2B5EF4-FFF2-40B4-BE49-F238E27FC236}">
                  <a16:creationId xmlns:a16="http://schemas.microsoft.com/office/drawing/2014/main" id="{48251DC4-0102-4AA5-9A62-0EEFDC506328}"/>
                </a:ext>
              </a:extLst>
            </p:cNvPr>
            <p:cNvPicPr>
              <a:picLocks/>
            </p:cNvPicPr>
            <p:nvPr/>
          </p:nvPicPr>
          <p:blipFill>
            <a:blip r:embed="rId5"/>
            <a:stretch>
              <a:fillRect/>
            </a:stretch>
          </p:blipFill>
          <p:spPr>
            <a:xfrm>
              <a:off x="5740045" y="2489463"/>
              <a:ext cx="694790" cy="678449"/>
            </a:xfrm>
            <a:prstGeom prst="rect">
              <a:avLst/>
            </a:prstGeom>
            <a:solidFill>
              <a:schemeClr val="accent2">
                <a:lumMod val="75000"/>
              </a:schemeClr>
            </a:solidFill>
          </p:spPr>
        </p:pic>
      </p:grpSp>
      <p:grpSp>
        <p:nvGrpSpPr>
          <p:cNvPr id="18" name="Nhóm 29">
            <a:extLst>
              <a:ext uri="{FF2B5EF4-FFF2-40B4-BE49-F238E27FC236}">
                <a16:creationId xmlns:a16="http://schemas.microsoft.com/office/drawing/2014/main" id="{FD485AAF-8055-4CD4-B8E7-DAFE3CC9A476}"/>
              </a:ext>
            </a:extLst>
          </p:cNvPr>
          <p:cNvGrpSpPr/>
          <p:nvPr/>
        </p:nvGrpSpPr>
        <p:grpSpPr>
          <a:xfrm>
            <a:off x="-254704" y="5074782"/>
            <a:ext cx="6913463" cy="1759221"/>
            <a:chOff x="-274714" y="2311735"/>
            <a:chExt cx="6913463" cy="1759221"/>
          </a:xfrm>
        </p:grpSpPr>
        <p:grpSp>
          <p:nvGrpSpPr>
            <p:cNvPr id="19" name="Nhóm 11">
              <a:extLst>
                <a:ext uri="{FF2B5EF4-FFF2-40B4-BE49-F238E27FC236}">
                  <a16:creationId xmlns:a16="http://schemas.microsoft.com/office/drawing/2014/main" id="{24BDE641-6E06-424F-97B0-E01E2AEFFAA7}"/>
                </a:ext>
              </a:extLst>
            </p:cNvPr>
            <p:cNvGrpSpPr/>
            <p:nvPr/>
          </p:nvGrpSpPr>
          <p:grpSpPr>
            <a:xfrm flipH="1">
              <a:off x="-274714" y="2311735"/>
              <a:ext cx="6913463" cy="1759221"/>
              <a:chOff x="5555671" y="1764396"/>
              <a:chExt cx="6913463" cy="1367543"/>
            </a:xfrm>
          </p:grpSpPr>
          <p:pic>
            <p:nvPicPr>
              <p:cNvPr id="22" name="Hình ảnh 12">
                <a:extLst>
                  <a:ext uri="{FF2B5EF4-FFF2-40B4-BE49-F238E27FC236}">
                    <a16:creationId xmlns:a16="http://schemas.microsoft.com/office/drawing/2014/main" id="{C0131F0D-9FF5-45BA-99E7-F4DE405F396D}"/>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23" name="Hình tự do: Hình 13">
                <a:extLst>
                  <a:ext uri="{FF2B5EF4-FFF2-40B4-BE49-F238E27FC236}">
                    <a16:creationId xmlns:a16="http://schemas.microsoft.com/office/drawing/2014/main" id="{8A8EE740-56A8-4246-AD3F-0779C4602A4B}"/>
                  </a:ext>
                </a:extLst>
              </p:cNvPr>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HIỆU ỨNG NHÀ KÍNH</a:t>
                </a:r>
                <a:endParaRPr lang="en-BZ" sz="2000" b="1" dirty="0">
                  <a:solidFill>
                    <a:schemeClr val="tx1"/>
                  </a:solidFill>
                </a:endParaRPr>
              </a:p>
            </p:txBody>
          </p:sp>
        </p:grpSp>
        <p:pic>
          <p:nvPicPr>
            <p:cNvPr id="20" name="Hình ảnh 24">
              <a:extLst>
                <a:ext uri="{FF2B5EF4-FFF2-40B4-BE49-F238E27FC236}">
                  <a16:creationId xmlns:a16="http://schemas.microsoft.com/office/drawing/2014/main" id="{48251DC4-0102-4AA5-9A62-0EEFDC506328}"/>
                </a:ext>
              </a:extLst>
            </p:cNvPr>
            <p:cNvPicPr>
              <a:picLocks/>
            </p:cNvPicPr>
            <p:nvPr/>
          </p:nvPicPr>
          <p:blipFill rotWithShape="1">
            <a:blip r:embed="rId5"/>
            <a:srcRect l="5261" t="1982" r="-5841" b="-1982"/>
            <a:stretch/>
          </p:blipFill>
          <p:spPr>
            <a:xfrm>
              <a:off x="5708071" y="2588210"/>
              <a:ext cx="694790" cy="678449"/>
            </a:xfrm>
            <a:prstGeom prst="rect">
              <a:avLst/>
            </a:prstGeom>
            <a:solidFill>
              <a:schemeClr val="accent2">
                <a:lumMod val="75000"/>
              </a:schemeClr>
            </a:solidFill>
          </p:spPr>
        </p:pic>
      </p:grpSp>
      <p:grpSp>
        <p:nvGrpSpPr>
          <p:cNvPr id="26" name="Nhóm 30">
            <a:extLst>
              <a:ext uri="{FF2B5EF4-FFF2-40B4-BE49-F238E27FC236}">
                <a16:creationId xmlns:a16="http://schemas.microsoft.com/office/drawing/2014/main" id="{C6FA70A0-C5B8-4087-9AEA-21E15CEBD1DD}"/>
              </a:ext>
            </a:extLst>
          </p:cNvPr>
          <p:cNvGrpSpPr/>
          <p:nvPr/>
        </p:nvGrpSpPr>
        <p:grpSpPr>
          <a:xfrm>
            <a:off x="5497736" y="3510744"/>
            <a:ext cx="6979697" cy="1879179"/>
            <a:chOff x="5535822" y="3467117"/>
            <a:chExt cx="6979697" cy="1879179"/>
          </a:xfrm>
        </p:grpSpPr>
        <p:grpSp>
          <p:nvGrpSpPr>
            <p:cNvPr id="27" name="Nhóm 17">
              <a:extLst>
                <a:ext uri="{FF2B5EF4-FFF2-40B4-BE49-F238E27FC236}">
                  <a16:creationId xmlns:a16="http://schemas.microsoft.com/office/drawing/2014/main" id="{B237AC3D-6C54-4B5F-B271-0C6711392720}"/>
                </a:ext>
              </a:extLst>
            </p:cNvPr>
            <p:cNvGrpSpPr/>
            <p:nvPr/>
          </p:nvGrpSpPr>
          <p:grpSpPr>
            <a:xfrm>
              <a:off x="5535822" y="3467117"/>
              <a:ext cx="6979697" cy="1879179"/>
              <a:chOff x="5489437" y="1671145"/>
              <a:chExt cx="6979697" cy="1460794"/>
            </a:xfrm>
          </p:grpSpPr>
          <p:pic>
            <p:nvPicPr>
              <p:cNvPr id="31" name="Hình ảnh 18">
                <a:extLst>
                  <a:ext uri="{FF2B5EF4-FFF2-40B4-BE49-F238E27FC236}">
                    <a16:creationId xmlns:a16="http://schemas.microsoft.com/office/drawing/2014/main" id="{54E7155F-B819-4B94-8047-EEDDD95BD642}"/>
                  </a:ext>
                </a:extLst>
              </p:cNvPr>
              <p:cNvPicPr>
                <a:picLocks noChangeAspect="1"/>
              </p:cNvPicPr>
              <p:nvPr/>
            </p:nvPicPr>
            <p:blipFill rotWithShape="1">
              <a:blip r:embed="rId3"/>
              <a:srcRect t="37138"/>
              <a:stretch/>
            </p:blipFill>
            <p:spPr>
              <a:xfrm>
                <a:off x="5555671" y="1786758"/>
                <a:ext cx="6913463" cy="1345181"/>
              </a:xfrm>
              <a:prstGeom prst="rect">
                <a:avLst/>
              </a:prstGeom>
            </p:spPr>
          </p:pic>
          <p:sp>
            <p:nvSpPr>
              <p:cNvPr id="32" name="Hình tự do: Hình 19">
                <a:extLst>
                  <a:ext uri="{FF2B5EF4-FFF2-40B4-BE49-F238E27FC236}">
                    <a16:creationId xmlns:a16="http://schemas.microsoft.com/office/drawing/2014/main" id="{4C4C14AA-97D8-41C2-8055-149E097AF20B}"/>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CÔNG DỤNG CỦA VẬT DẪN NHIỆT VÀ VẬT CÁCH NHIỆT</a:t>
                </a:r>
                <a:endParaRPr lang="en-BZ" sz="2400" b="1" dirty="0">
                  <a:solidFill>
                    <a:schemeClr val="tx1"/>
                  </a:solidFill>
                </a:endParaRPr>
              </a:p>
            </p:txBody>
          </p:sp>
        </p:grpSp>
        <p:pic>
          <p:nvPicPr>
            <p:cNvPr id="28" name="Hình ảnh 25">
              <a:extLst>
                <a:ext uri="{FF2B5EF4-FFF2-40B4-BE49-F238E27FC236}">
                  <a16:creationId xmlns:a16="http://schemas.microsoft.com/office/drawing/2014/main" id="{97346B12-CDAD-47DC-B2E7-E20F8DF1493B}"/>
                </a:ext>
              </a:extLst>
            </p:cNvPr>
            <p:cNvPicPr>
              <a:picLocks/>
            </p:cNvPicPr>
            <p:nvPr/>
          </p:nvPicPr>
          <p:blipFill>
            <a:blip r:embed="rId6"/>
            <a:stretch>
              <a:fillRect/>
            </a:stretch>
          </p:blipFill>
          <p:spPr>
            <a:xfrm>
              <a:off x="5740028" y="3723602"/>
              <a:ext cx="694807" cy="709177"/>
            </a:xfrm>
            <a:prstGeom prst="rect">
              <a:avLst/>
            </a:prstGeom>
            <a:solidFill>
              <a:srgbClr val="7030A0"/>
            </a:solidFill>
          </p:spPr>
        </p:pic>
      </p:grpSp>
      <p:sp>
        <p:nvSpPr>
          <p:cNvPr id="4" name="Rectangle 3"/>
          <p:cNvSpPr/>
          <p:nvPr/>
        </p:nvSpPr>
        <p:spPr>
          <a:xfrm>
            <a:off x="5747288" y="5404307"/>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solidFill>
                  <a:schemeClr val="bg2">
                    <a:lumMod val="75000"/>
                  </a:schemeClr>
                </a:solidFill>
              </a:rPr>
              <a:t>4</a:t>
            </a:r>
          </a:p>
        </p:txBody>
      </p:sp>
    </p:spTree>
    <p:extLst>
      <p:ext uri="{BB962C8B-B14F-4D97-AF65-F5344CB8AC3E}">
        <p14:creationId xmlns:p14="http://schemas.microsoft.com/office/powerpoint/2010/main" val="39365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196421"/>
            <a:ext cx="11521440" cy="3490186"/>
          </a:xfrm>
          <a:prstGeom prst="rect">
            <a:avLst/>
          </a:prstGeom>
        </p:spPr>
        <p:txBody>
          <a:bodyPr wrap="square">
            <a:spAutoFit/>
          </a:bodyPr>
          <a:lstStyle/>
          <a:p>
            <a:pPr marL="457200" algn="ctr">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luận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vấn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sau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a:t>
            </a:r>
            <a:r>
              <a:rPr lang="en-US" sz="2400" b="1" baseline="-25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bạn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gì</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góp</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ổn</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định</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437606" y="3686607"/>
            <a:ext cx="11273245" cy="2640723"/>
          </a:xfrm>
          <a:prstGeom prst="rect">
            <a:avLst/>
          </a:prstGeom>
        </p:spPr>
        <p:txBody>
          <a:bodyPr wrap="square">
            <a:spAutoFit/>
          </a:bodyPr>
          <a:lstStyle/>
          <a:p>
            <a:pPr marL="457200" algn="ctr">
              <a:lnSpc>
                <a:spcPct val="115000"/>
              </a:lnSpc>
              <a:spcAft>
                <a:spcPts val="0"/>
              </a:spcAf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thụ</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Bầu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giống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lợp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FF0000"/>
              </a:solidFill>
            </a:endParaRPr>
          </a:p>
        </p:txBody>
      </p:sp>
    </p:spTree>
    <p:extLst>
      <p:ext uri="{BB962C8B-B14F-4D97-AF65-F5344CB8AC3E}">
        <p14:creationId xmlns:p14="http://schemas.microsoft.com/office/powerpoint/2010/main" val="1493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7017" cy="6977295"/>
          </a:xfrm>
          <a:prstGeom prst="rect">
            <a:avLst/>
          </a:prstGeom>
        </p:spPr>
        <p:txBody>
          <a:bodyPr wrap="square">
            <a:spAutoFit/>
          </a:bodyPr>
          <a:lstStyle/>
          <a:p>
            <a:pPr marL="457200" algn="ctr">
              <a:lnSpc>
                <a:spcPct val="115000"/>
              </a:lnSpc>
              <a:spcAft>
                <a:spcPts val="0"/>
              </a:spcAft>
            </a:pP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mở</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khai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tài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thiên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tích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thêm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rừng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nguồn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mới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CO</a:t>
            </a:r>
            <a:r>
              <a:rPr lang="en-US" sz="2300" b="1" baseline="-25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nước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sang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thông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gì</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cụ</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góp</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ổn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bề</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Đất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trồng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xanh</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Hạn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bay,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tiện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(ô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tô</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xăng</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3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dầu</a:t>
            </a:r>
            <a:r>
              <a:rPr lang="en-US" sz="23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3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270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fade">
                                      <p:cBhvr>
                                        <p:cTn id="69" dur="1000"/>
                                        <p:tgtEl>
                                          <p:spTgt spid="2">
                                            <p:txEl>
                                              <p:pRg st="12" end="12"/>
                                            </p:txEl>
                                          </p:spTgt>
                                        </p:tgtEl>
                                      </p:cBhvr>
                                    </p:animEffect>
                                    <p:anim calcmode="lin" valueType="num">
                                      <p:cBhvr>
                                        <p:cTn id="7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859" y="1878386"/>
            <a:ext cx="11443854" cy="2499146"/>
          </a:xfrm>
          <a:prstGeom prst="rect">
            <a:avLst/>
          </a:prstGeom>
        </p:spPr>
        <p:txBody>
          <a:bodyPr wrap="square">
            <a:spAutoFit/>
          </a:bodyPr>
          <a:lstStyle/>
          <a:p>
            <a:pPr algn="just">
              <a:lnSpc>
                <a:spcPct val="115000"/>
              </a:lnSpc>
              <a:tabLst>
                <a:tab pos="123825" algn="l"/>
                <a:tab pos="171450" algn="l"/>
                <a:tab pos="2447925" algn="l"/>
              </a:tabLst>
            </a:pP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endParaRPr lang="en-US" sz="3200" dirty="0">
              <a:latin typeface="Times New Roman" panose="02020603050405020304" pitchFamily="18" charset="0"/>
              <a:cs typeface="Times New Roman" panose="02020603050405020304" pitchFamily="18" charset="0"/>
            </a:endParaRPr>
          </a:p>
          <a:p>
            <a:pPr algn="just">
              <a:lnSpc>
                <a:spcPct val="115000"/>
              </a:lnSpc>
              <a:spcAft>
                <a:spcPts val="0"/>
              </a:spcAft>
              <a:tabLst>
                <a:tab pos="123825" algn="l"/>
                <a:tab pos="171450" algn="l"/>
                <a:tab pos="2447925" algn="l"/>
              </a:tabLst>
            </a:pP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ình tự do: Hình 7">
            <a:extLst>
              <a:ext uri="{FF2B5EF4-FFF2-40B4-BE49-F238E27FC236}">
                <a16:creationId xmlns:a16="http://schemas.microsoft.com/office/drawing/2014/main" id="{27708298-43D2-5C04-C794-731E44769B9F}"/>
              </a:ext>
            </a:extLst>
          </p:cNvPr>
          <p:cNvSpPr/>
          <p:nvPr/>
        </p:nvSpPr>
        <p:spPr>
          <a:xfrm>
            <a:off x="-61547" y="0"/>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BZ" sz="2400" b="1">
                <a:solidFill>
                  <a:schemeClr val="tx1"/>
                </a:solidFill>
                <a:latin typeface="Arial" panose="020B0604020202020204" pitchFamily="34" charset="0"/>
                <a:cs typeface="Arial" panose="020B0604020202020204" pitchFamily="34" charset="0"/>
              </a:rPr>
              <a:t>II.TRUYỀN </a:t>
            </a:r>
            <a:r>
              <a:rPr lang="en-BZ" sz="2400" b="1" dirty="0">
                <a:solidFill>
                  <a:schemeClr val="tx1"/>
                </a:solidFill>
                <a:latin typeface="Arial" panose="020B0604020202020204" pitchFamily="34" charset="0"/>
                <a:cs typeface="Arial" panose="020B0604020202020204" pitchFamily="34" charset="0"/>
              </a:rPr>
              <a:t>NĂNG LƯỢNG TRONG HIỆU ỨNG NHÀ KÍNH</a:t>
            </a:r>
          </a:p>
        </p:txBody>
      </p:sp>
    </p:spTree>
    <p:extLst>
      <p:ext uri="{BB962C8B-B14F-4D97-AF65-F5344CB8AC3E}">
        <p14:creationId xmlns:p14="http://schemas.microsoft.com/office/powerpoint/2010/main" val="2378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N dan nhiet 3 chat khac nhau.flv">
            <a:hlinkClick r:id="" action="ppaction://media"/>
            <a:extLst>
              <a:ext uri="{FF2B5EF4-FFF2-40B4-BE49-F238E27FC236}">
                <a16:creationId xmlns:a16="http://schemas.microsoft.com/office/drawing/2014/main" id="{02BD5A92-0EC6-4242-8269-1DA9FE450D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 y="123825"/>
            <a:ext cx="11753850" cy="6438900"/>
          </a:xfrm>
          <a:prstGeom prst="rect">
            <a:avLst/>
          </a:prstGeom>
        </p:spPr>
      </p:pic>
    </p:spTree>
    <p:extLst>
      <p:ext uri="{BB962C8B-B14F-4D97-AF65-F5344CB8AC3E}">
        <p14:creationId xmlns:p14="http://schemas.microsoft.com/office/powerpoint/2010/main" val="3869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 nhiet chat long.AVI">
            <a:hlinkClick r:id="" action="ppaction://media"/>
            <a:extLst>
              <a:ext uri="{FF2B5EF4-FFF2-40B4-BE49-F238E27FC236}">
                <a16:creationId xmlns:a16="http://schemas.microsoft.com/office/drawing/2014/main" id="{06D6CB78-2997-48D8-98D5-1BEE696E2D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75" y="152400"/>
            <a:ext cx="11934825" cy="6419850"/>
          </a:xfrm>
          <a:prstGeom prst="rect">
            <a:avLst/>
          </a:prstGeom>
        </p:spPr>
      </p:pic>
    </p:spTree>
    <p:extLst>
      <p:ext uri="{BB962C8B-B14F-4D97-AF65-F5344CB8AC3E}">
        <p14:creationId xmlns:p14="http://schemas.microsoft.com/office/powerpoint/2010/main" val="25459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 nghiem 3 Dan nhiet cua khong khi">
            <a:hlinkClick r:id="" action="ppaction://media"/>
            <a:extLst>
              <a:ext uri="{FF2B5EF4-FFF2-40B4-BE49-F238E27FC236}">
                <a16:creationId xmlns:a16="http://schemas.microsoft.com/office/drawing/2014/main" id="{2DE0C86F-149C-47A0-ACC1-D5738E7CA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975" y="228599"/>
            <a:ext cx="11915775" cy="6391275"/>
          </a:xfrm>
          <a:prstGeom prst="rect">
            <a:avLst/>
          </a:prstGeom>
        </p:spPr>
      </p:pic>
    </p:spTree>
    <p:extLst>
      <p:ext uri="{BB962C8B-B14F-4D97-AF65-F5344CB8AC3E}">
        <p14:creationId xmlns:p14="http://schemas.microsoft.com/office/powerpoint/2010/main" val="24464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a16="http://schemas.microsoft.com/office/drawing/2014/main" id="{27708298-43D2-5C04-C794-731E44769B9F}"/>
              </a:ext>
            </a:extLst>
          </p:cNvPr>
          <p:cNvSpPr/>
          <p:nvPr/>
        </p:nvSpPr>
        <p:spPr>
          <a:xfrm>
            <a:off x="4475019" y="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ea typeface="Times New Roman" panose="02020603050405020304" pitchFamily="18" charset="0"/>
              </a:rPr>
              <a:t>LUYỆN TẬP </a:t>
            </a:r>
            <a:endParaRPr lang="en-US" sz="2400" dirty="0">
              <a:solidFill>
                <a:schemeClr val="tx1"/>
              </a:solidFill>
            </a:endParaRPr>
          </a:p>
        </p:txBody>
      </p:sp>
      <p:sp>
        <p:nvSpPr>
          <p:cNvPr id="4" name="Rectangle 3"/>
          <p:cNvSpPr/>
          <p:nvPr/>
        </p:nvSpPr>
        <p:spPr>
          <a:xfrm>
            <a:off x="200892" y="916830"/>
            <a:ext cx="11526982" cy="905633"/>
          </a:xfrm>
          <a:prstGeom prst="rect">
            <a:avLst/>
          </a:prstGeom>
        </p:spPr>
        <p:txBody>
          <a:bodyPr wrap="square">
            <a:spAutoFit/>
          </a:bodyPr>
          <a:lstStyle/>
          <a:p>
            <a:pPr algn="just">
              <a:lnSpc>
                <a:spcPct val="115000"/>
              </a:lnSpc>
              <a:spcAft>
                <a:spcPts val="0"/>
              </a:spcAft>
            </a:pP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ô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trống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chính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trường</a:t>
            </a: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33826181"/>
              </p:ext>
            </p:extLst>
          </p:nvPr>
        </p:nvGraphicFramePr>
        <p:xfrm>
          <a:off x="200890" y="2097402"/>
          <a:ext cx="11714018" cy="1190244"/>
        </p:xfrm>
        <a:graphic>
          <a:graphicData uri="http://schemas.openxmlformats.org/drawingml/2006/table">
            <a:tbl>
              <a:tblPr>
                <a:tableStyleId>{5C22544A-7EE6-4342-B048-85BDC9FD1C3A}</a:tableStyleId>
              </a:tblPr>
              <a:tblGrid>
                <a:gridCol w="2974025">
                  <a:extLst>
                    <a:ext uri="{9D8B030D-6E8A-4147-A177-3AD203B41FA5}">
                      <a16:colId xmlns:a16="http://schemas.microsoft.com/office/drawing/2014/main" val="20000"/>
                    </a:ext>
                  </a:extLst>
                </a:gridCol>
                <a:gridCol w="1933035">
                  <a:extLst>
                    <a:ext uri="{9D8B030D-6E8A-4147-A177-3AD203B41FA5}">
                      <a16:colId xmlns:a16="http://schemas.microsoft.com/office/drawing/2014/main" val="20001"/>
                    </a:ext>
                  </a:extLst>
                </a:gridCol>
                <a:gridCol w="2262738">
                  <a:extLst>
                    <a:ext uri="{9D8B030D-6E8A-4147-A177-3AD203B41FA5}">
                      <a16:colId xmlns:a16="http://schemas.microsoft.com/office/drawing/2014/main" val="20002"/>
                    </a:ext>
                  </a:extLst>
                </a:gridCol>
                <a:gridCol w="2262738">
                  <a:extLst>
                    <a:ext uri="{9D8B030D-6E8A-4147-A177-3AD203B41FA5}">
                      <a16:colId xmlns:a16="http://schemas.microsoft.com/office/drawing/2014/main" val="20003"/>
                    </a:ext>
                  </a:extLst>
                </a:gridCol>
                <a:gridCol w="2281482">
                  <a:extLst>
                    <a:ext uri="{9D8B030D-6E8A-4147-A177-3AD203B41FA5}">
                      <a16:colId xmlns:a16="http://schemas.microsoft.com/office/drawing/2014/main" val="20004"/>
                    </a:ext>
                  </a:extLst>
                </a:gridCol>
              </a:tblGrid>
              <a:tr h="301625">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Môi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trường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rắn</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Chất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lỏng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khí</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Chân không</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extLst>
                  <a:ext uri="{0D108BD9-81ED-4DB2-BD59-A6C34878D82A}">
                    <a16:rowId xmlns:a16="http://schemas.microsoft.com/office/drawing/2014/main" val="10000"/>
                  </a:ext>
                </a:extLst>
              </a:tr>
              <a:tr h="438785">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Cách truyền nhiệt chính</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...(1)...</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...(2)...</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...(3)...</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a:effectLst/>
                          <a:latin typeface="Arial" panose="020B0604020202020204" pitchFamily="34" charset="0"/>
                          <a:cs typeface="Arial" panose="020B0604020202020204" pitchFamily="34" charset="0"/>
                        </a:rPr>
                        <a:t>...(4)...</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extLst>
                  <a:ext uri="{0D108BD9-81ED-4DB2-BD59-A6C34878D82A}">
                    <a16:rowId xmlns:a16="http://schemas.microsoft.com/office/drawing/2014/main" val="10001"/>
                  </a:ext>
                </a:extLst>
              </a:tr>
            </a:tbl>
          </a:graphicData>
        </a:graphic>
      </p:graphicFrame>
      <p:sp>
        <p:nvSpPr>
          <p:cNvPr id="6" name="Rectangle 5"/>
          <p:cNvSpPr/>
          <p:nvPr/>
        </p:nvSpPr>
        <p:spPr>
          <a:xfrm>
            <a:off x="3542711" y="2715969"/>
            <a:ext cx="1585690"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963914"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78915" y="2715968"/>
            <a:ext cx="2048959"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747187" y="2715968"/>
            <a:ext cx="1260281" cy="461665"/>
          </a:xfrm>
          <a:prstGeom prst="rect">
            <a:avLst/>
          </a:prstGeom>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10" name="Hình tự do: Hình 7">
            <a:extLst>
              <a:ext uri="{FF2B5EF4-FFF2-40B4-BE49-F238E27FC236}">
                <a16:creationId xmlns:a16="http://schemas.microsoft.com/office/drawing/2014/main" id="{27708298-43D2-5C04-C794-731E44769B9F}"/>
              </a:ext>
            </a:extLst>
          </p:cNvPr>
          <p:cNvSpPr/>
          <p:nvPr/>
        </p:nvSpPr>
        <p:spPr>
          <a:xfrm>
            <a:off x="4585855" y="350520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ea typeface="Times New Roman" panose="02020603050405020304" pitchFamily="18" charset="0"/>
              </a:rPr>
              <a:t>VẬN DỤNG </a:t>
            </a:r>
            <a:endParaRPr lang="en-US" sz="2400" dirty="0">
              <a:solidFill>
                <a:schemeClr val="tx1"/>
              </a:solidFill>
            </a:endParaRPr>
          </a:p>
        </p:txBody>
      </p:sp>
      <p:sp>
        <p:nvSpPr>
          <p:cNvPr id="11" name="Rectangle 10"/>
          <p:cNvSpPr/>
          <p:nvPr/>
        </p:nvSpPr>
        <p:spPr>
          <a:xfrm>
            <a:off x="343914" y="4389472"/>
            <a:ext cx="11831782" cy="905633"/>
          </a:xfrm>
          <a:prstGeom prst="rect">
            <a:avLst/>
          </a:prstGeom>
        </p:spPr>
        <p:txBody>
          <a:bodyPr wrap="square">
            <a:spAutoFit/>
          </a:bodyPr>
          <a:lstStyle/>
          <a:p>
            <a:pPr algn="just">
              <a:lnSpc>
                <a:spcPct val="115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Đại diện nhóm lên bốc thăm câu hỏi. Thảo luận nhóm trả lời câu hỏi ở nhà và nộp lại vào tiết sau.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9382" y="106710"/>
            <a:ext cx="11693236" cy="4455835"/>
          </a:xfrm>
          <a:prstGeom prst="rect">
            <a:avLst/>
          </a:prstGeom>
        </p:spPr>
        <p:txBody>
          <a:bodyPr wrap="square">
            <a:spAutoFit/>
          </a:bodyPr>
          <a:lstStyle/>
          <a:p>
            <a:pPr algn="just">
              <a:lnSpc>
                <a:spcPct val="150000"/>
              </a:lnSpc>
              <a:spcAft>
                <a:spcPts val="0"/>
              </a:spcAft>
            </a:pPr>
            <a:r>
              <a:rPr lang="nl-NL"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Nội dung 1: </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lựa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đồ</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trang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phục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kiện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Nội dung 2: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Nội dung </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nl-NL"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Nội dung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Đề</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413164" y="4851568"/>
            <a:ext cx="9504218" cy="941796"/>
          </a:xfrm>
          <a:prstGeom prst="rect">
            <a:avLst/>
          </a:prstGeom>
        </p:spPr>
        <p:txBody>
          <a:bodyPr wrap="square">
            <a:spAutoFit/>
          </a:bodyPr>
          <a:lstStyle/>
          <a:p>
            <a:pPr algn="just">
              <a:lnSpc>
                <a:spcPct val="115000"/>
              </a:lnSpc>
              <a:spcAft>
                <a:spcPts val="0"/>
              </a:spcAft>
            </a:pPr>
            <a:r>
              <a:rPr lang="nl-NL" sz="2400" b="1" dirty="0">
                <a:latin typeface="Arial" panose="020B0604020202020204" pitchFamily="34" charset="0"/>
                <a:ea typeface="Times New Roman" panose="02020603050405020304" pitchFamily="18" charset="0"/>
                <a:cs typeface="Arial" panose="020B0604020202020204" pitchFamily="34" charset="0"/>
              </a:rPr>
              <a:t>Đại diện nhóm lên bốc thăm câu hỏi, các nhóm HS tiến hành thảo luận nhóm trả lời câu hỏi ở nhà và nộp lại vào tiết sau.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8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197240"/>
            <a:ext cx="11679382" cy="6038576"/>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1:</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nhôm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wolfram,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gỗ</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hè</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dễ</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mẻ</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Mùa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a:t>
            </a:r>
            <a:r>
              <a:rPr lang="nl-NL"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a:t>
            </a:r>
            <a:r>
              <a:rPr lang="nl-NL" sz="2400" b="1" i="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bếp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nồi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sưởi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cửa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ngói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bê</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313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93964"/>
            <a:ext cx="11568546" cy="6463308"/>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3: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phố</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nội dung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rừng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bừa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nguồn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nghệ</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nâng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436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10">
            <a:extLst>
              <a:ext uri="{FF2B5EF4-FFF2-40B4-BE49-F238E27FC236}">
                <a16:creationId xmlns:a16="http://schemas.microsoft.com/office/drawing/2014/main" id="{26D76A39-2171-9679-9E40-6171B7894EA0}"/>
              </a:ext>
            </a:extLst>
          </p:cNvPr>
          <p:cNvGrpSpPr/>
          <p:nvPr/>
        </p:nvGrpSpPr>
        <p:grpSpPr>
          <a:xfrm>
            <a:off x="0" y="0"/>
            <a:ext cx="6979697" cy="1879179"/>
            <a:chOff x="5489437" y="1671145"/>
            <a:chExt cx="6979697" cy="1460794"/>
          </a:xfrm>
        </p:grpSpPr>
        <p:pic>
          <p:nvPicPr>
            <p:cNvPr id="10" name="Hình ảnh 9">
              <a:extLst>
                <a:ext uri="{FF2B5EF4-FFF2-40B4-BE49-F238E27FC236}">
                  <a16:creationId xmlns:a16="http://schemas.microsoft.com/office/drawing/2014/main" id="{D97907DB-FAFD-34DB-D606-0BB00FBED3F5}"/>
                </a:ext>
              </a:extLst>
            </p:cNvPr>
            <p:cNvPicPr>
              <a:picLocks noChangeAspect="1"/>
            </p:cNvPicPr>
            <p:nvPr/>
          </p:nvPicPr>
          <p:blipFill rotWithShape="1">
            <a:blip r:embed="rId2"/>
            <a:srcRect t="37138"/>
            <a:stretch/>
          </p:blipFill>
          <p:spPr>
            <a:xfrm>
              <a:off x="5555671" y="1786758"/>
              <a:ext cx="6913463" cy="1345181"/>
            </a:xfrm>
            <a:prstGeom prst="rect">
              <a:avLst/>
            </a:prstGeom>
          </p:spPr>
        </p:pic>
        <p:sp>
          <p:nvSpPr>
            <p:cNvPr id="11" name="Hình tự do: Hình 7">
              <a:extLst>
                <a:ext uri="{FF2B5EF4-FFF2-40B4-BE49-F238E27FC236}">
                  <a16:creationId xmlns:a16="http://schemas.microsoft.com/office/drawing/2014/main" id="{27708298-43D2-5C04-C794-731E44769B9F}"/>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a:solidFill>
                    <a:schemeClr val="tx1"/>
                  </a:solidFill>
                </a:rPr>
                <a:t>KHỞI ĐỘNG</a:t>
              </a:r>
              <a:endParaRPr lang="en-BZ" sz="5400" b="1" dirty="0">
                <a:solidFill>
                  <a:schemeClr val="tx1"/>
                </a:solidFill>
              </a:endParaRPr>
            </a:p>
          </p:txBody>
        </p:sp>
      </p:grpSp>
      <p:sp>
        <p:nvSpPr>
          <p:cNvPr id="2" name="Rectangle 1"/>
          <p:cNvSpPr/>
          <p:nvPr/>
        </p:nvSpPr>
        <p:spPr>
          <a:xfrm>
            <a:off x="430306" y="2551837"/>
            <a:ext cx="11335870" cy="2958502"/>
          </a:xfrm>
          <a:prstGeom prst="rect">
            <a:avLst/>
          </a:prstGeom>
        </p:spPr>
        <p:txBody>
          <a:bodyPr wrap="square">
            <a:spAutoFit/>
          </a:bodyPr>
          <a:lstStyle/>
          <a:p>
            <a:pPr marL="457200" algn="just">
              <a:lnSpc>
                <a:spcPct val="150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Theo </a:t>
            </a:r>
            <a:r>
              <a:rPr lang="en-US" sz="3200" b="1" dirty="0" err="1">
                <a:solidFill>
                  <a:srgbClr val="FF0000"/>
                </a:solidFill>
                <a:latin typeface="Times New Roman" panose="02020603050405020304" pitchFamily="18" charset="0"/>
                <a:ea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nhiệt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môi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rắn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lỏng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Hãy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tượng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để</a:t>
            </a:r>
            <a:r>
              <a:rPr lang="en-US" sz="3200" b="1" dirty="0">
                <a:solidFill>
                  <a:srgbClr val="FF0000"/>
                </a:solidFill>
                <a:latin typeface="Times New Roman" panose="02020603050405020304" pitchFamily="18" charset="0"/>
                <a:ea typeface="Times New Roman" panose="02020603050405020304" pitchFamily="18" charset="0"/>
              </a:rPr>
              <a:t> minh </a:t>
            </a:r>
            <a:r>
              <a:rPr lang="en-US" sz="3200" b="1" dirty="0" err="1">
                <a:solidFill>
                  <a:srgbClr val="FF0000"/>
                </a:solidFill>
                <a:latin typeface="Times New Roman" panose="02020603050405020304" pitchFamily="18" charset="0"/>
                <a:ea typeface="Times New Roman" panose="02020603050405020304" pitchFamily="18" charset="0"/>
              </a:rPr>
              <a:t>họa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ý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mình</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487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655FB91-EC6C-4786-88B5-DAA11FE0B21B}"/>
              </a:ext>
            </a:extLst>
          </p:cNvPr>
          <p:cNvPicPr>
            <a:picLocks noChangeAspect="1"/>
          </p:cNvPicPr>
          <p:nvPr/>
        </p:nvPicPr>
        <p:blipFill rotWithShape="1">
          <a:blip r:embed="rId2">
            <a:extLst>
              <a:ext uri="{28A0092B-C50C-407E-A947-70E740481C1C}">
                <a14:useLocalDpi xmlns:a14="http://schemas.microsoft.com/office/drawing/2010/main" val="0"/>
              </a:ext>
            </a:extLst>
          </a:blip>
          <a:srcRect l="6789" r="9656" b="1"/>
          <a:stretch/>
        </p:blipFill>
        <p:spPr>
          <a:xfrm>
            <a:off x="20" y="10"/>
            <a:ext cx="12191980" cy="6857990"/>
          </a:xfrm>
          <a:prstGeom prst="rect">
            <a:avLst/>
          </a:prstGeom>
        </p:spPr>
      </p:pic>
    </p:spTree>
    <p:extLst>
      <p:ext uri="{BB962C8B-B14F-4D97-AF65-F5344CB8AC3E}">
        <p14:creationId xmlns:p14="http://schemas.microsoft.com/office/powerpoint/2010/main" val="385944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05" y="0"/>
            <a:ext cx="11767930" cy="6186309"/>
          </a:xfrm>
          <a:prstGeom prst="rect">
            <a:avLst/>
          </a:prstGeom>
        </p:spPr>
        <p:txBody>
          <a:bodyPr wrap="square">
            <a:spAutoFit/>
          </a:bodyPr>
          <a:lstStyle/>
          <a:p>
            <a:pPr algn="just">
              <a:lnSpc>
                <a:spcPct val="150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lượng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có</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truyền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rắn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lỏng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chất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chân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không</a:t>
            </a:r>
            <a:r>
              <a:rPr lang="en-US" sz="2400" b="1" dirty="0">
                <a:solidFill>
                  <a:srgbClr val="FF0000"/>
                </a:solidFill>
                <a:latin typeface="Times New Roman" panose="02020603050405020304" pitchFamily="18" charset="0"/>
                <a:ea typeface="Times New Roman" panose="02020603050405020304" pitchFamily="18" charset="0"/>
              </a:rPr>
              <a:t>.</a:t>
            </a: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rắn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nung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thì</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ở </a:t>
            </a:r>
            <a:r>
              <a:rPr lang="en-US" sz="2400" b="1" dirty="0" err="1">
                <a:solidFill>
                  <a:srgbClr val="000000"/>
                </a:solidFill>
                <a:latin typeface="Times New Roman" panose="02020603050405020304" pitchFamily="18" charset="0"/>
                <a:ea typeface="Times New Roman" panose="02020603050405020304" pitchFamily="18" charset="0"/>
              </a:rPr>
              <a:t>đầu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cầm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cũng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lỏng</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dùng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đun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toàn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bộ</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nước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nồi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đều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bên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ngọn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lửa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lúc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342900" indent="-342900" algn="just">
              <a:lnSpc>
                <a:spcPct val="150000"/>
              </a:lnSpc>
              <a:spcAft>
                <a:spcPts val="0"/>
              </a:spcAft>
              <a:buFont typeface="Arial" panose="020B0604020202020204" pitchFamily="34" charset="0"/>
              <a:buChar char="•"/>
            </a:pPr>
            <a:r>
              <a:rPr lang="en-US" sz="2400" b="1" dirty="0" err="1">
                <a:solidFill>
                  <a:srgbClr val="000000"/>
                </a:solidFill>
                <a:latin typeface="Times New Roman" panose="02020603050405020304" pitchFamily="18" charset="0"/>
                <a:ea typeface="Times New Roman" panose="02020603050405020304" pitchFamily="18" charset="0"/>
              </a:rPr>
              <a:t>Năng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nhiệt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truyền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dưới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ánh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nắng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Mặt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khoảng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sau</a:t>
            </a:r>
            <a:r>
              <a:rPr lang="en-US" sz="2400" b="1" dirty="0">
                <a:solidFill>
                  <a:srgbClr val="000000"/>
                </a:solidFill>
                <a:latin typeface="Times New Roman" panose="02020603050405020304" pitchFamily="18" charset="0"/>
                <a:ea typeface="Times New Roman" panose="02020603050405020304" pitchFamily="18" charset="0"/>
              </a:rPr>
              <a:t> ta </a:t>
            </a:r>
            <a:r>
              <a:rPr lang="en-US" sz="2400" b="1" dirty="0" err="1">
                <a:solidFill>
                  <a:srgbClr val="000000"/>
                </a:solidFill>
                <a:latin typeface="Times New Roman" panose="02020603050405020304" pitchFamily="18" charset="0"/>
                <a:ea typeface="Times New Roman" panose="02020603050405020304" pitchFamily="18" charset="0"/>
              </a:rPr>
              <a:t>thấy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lên</a:t>
            </a:r>
            <a:r>
              <a:rPr lang="en-US" sz="2400" b="1" dirty="0">
                <a:solidFill>
                  <a:srgbClr val="000000"/>
                </a:solidFill>
                <a:latin typeface="Times New Roman" panose="02020603050405020304" pitchFamily="18" charset="0"/>
                <a:ea typeface="Times New Roman" panose="02020603050405020304" pitchFamily="18" charset="0"/>
              </a:rPr>
              <a:t>.</a:t>
            </a:r>
          </a:p>
        </p:txBody>
      </p:sp>
      <p:sp>
        <p:nvSpPr>
          <p:cNvPr id="3" name="Rectangle 2"/>
          <p:cNvSpPr/>
          <p:nvPr/>
        </p:nvSpPr>
        <p:spPr>
          <a:xfrm>
            <a:off x="632012" y="2967335"/>
            <a:ext cx="11013141" cy="1569660"/>
          </a:xfrm>
          <a:prstGeom prst="rect">
            <a:avLst/>
          </a:prstGeom>
        </p:spPr>
        <p:txBody>
          <a:bodyPr wrap="square">
            <a:spAutoFit/>
          </a:bodyPr>
          <a:lstStyle/>
          <a:p>
            <a:r>
              <a:rPr lang="en-US" sz="3200" b="1" dirty="0" err="1">
                <a:solidFill>
                  <a:schemeClr val="accent1"/>
                </a:solidFill>
                <a:latin typeface="Times New Roman" panose="02020603050405020304" pitchFamily="18" charset="0"/>
                <a:ea typeface="Times New Roman" panose="02020603050405020304" pitchFamily="18" charset="0"/>
              </a:rPr>
              <a:t>Bài</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này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sẽ</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giúp</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em</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hiểu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đẩy</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đủ</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về</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sự</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truy</a:t>
            </a:r>
            <a:r>
              <a:rPr lang="vi-VN" sz="3200" b="1" dirty="0">
                <a:solidFill>
                  <a:schemeClr val="accent1"/>
                </a:solidFill>
                <a:latin typeface="Times New Roman" panose="02020603050405020304" pitchFamily="18" charset="0"/>
                <a:ea typeface="Times New Roman" panose="02020603050405020304" pitchFamily="18" charset="0"/>
              </a:rPr>
              <a:t>ề</a:t>
            </a:r>
            <a:r>
              <a:rPr lang="en-US" sz="3200" b="1" dirty="0">
                <a:solidFill>
                  <a:schemeClr val="accent1"/>
                </a:solidFill>
                <a:latin typeface="Times New Roman" panose="02020603050405020304" pitchFamily="18" charset="0"/>
                <a:ea typeface="Times New Roman" panose="02020603050405020304" pitchFamily="18" charset="0"/>
              </a:rPr>
              <a:t>n </a:t>
            </a:r>
            <a:r>
              <a:rPr lang="en-US" sz="3200" b="1" dirty="0" err="1">
                <a:solidFill>
                  <a:schemeClr val="accent1"/>
                </a:solidFill>
                <a:latin typeface="Times New Roman" panose="02020603050405020304" pitchFamily="18" charset="0"/>
                <a:ea typeface="Times New Roman" panose="02020603050405020304" pitchFamily="18" charset="0"/>
              </a:rPr>
              <a:t>năng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lượng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trong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môi</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trường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vật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chất</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khác</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nhau</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rắn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lỏng</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khí</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chân</a:t>
            </a:r>
            <a:r>
              <a:rPr lang="en-US" sz="3200" b="1" dirty="0">
                <a:solidFill>
                  <a:schemeClr val="accent1"/>
                </a:solidFill>
                <a:latin typeface="Times New Roman" panose="02020603050405020304" pitchFamily="18" charset="0"/>
                <a:ea typeface="Times New Roman" panose="02020603050405020304" pitchFamily="18" charset="0"/>
              </a:rPr>
              <a:t> </a:t>
            </a:r>
            <a:r>
              <a:rPr lang="en-US" sz="3200" b="1" dirty="0" err="1">
                <a:solidFill>
                  <a:schemeClr val="accent1"/>
                </a:solidFill>
                <a:latin typeface="Times New Roman" panose="02020603050405020304" pitchFamily="18" charset="0"/>
                <a:ea typeface="Times New Roman" panose="02020603050405020304" pitchFamily="18" charset="0"/>
              </a:rPr>
              <a:t>không</a:t>
            </a:r>
            <a:r>
              <a:rPr lang="en-US" sz="3200" b="1" dirty="0">
                <a:solidFill>
                  <a:schemeClr val="accent1"/>
                </a:solidFill>
                <a:latin typeface="Times New Roman" panose="02020603050405020304" pitchFamily="18" charset="0"/>
                <a:ea typeface="Times New Roman" panose="02020603050405020304" pitchFamily="18" charset="0"/>
              </a:rPr>
              <a:t>.</a:t>
            </a:r>
            <a:endParaRPr lang="en-US" sz="3200" b="1" dirty="0">
              <a:solidFill>
                <a:schemeClr val="accent1"/>
              </a:solidFill>
            </a:endParaRPr>
          </a:p>
        </p:txBody>
      </p:sp>
    </p:spTree>
    <p:extLst>
      <p:ext uri="{BB962C8B-B14F-4D97-AF65-F5344CB8AC3E}">
        <p14:creationId xmlns:p14="http://schemas.microsoft.com/office/powerpoint/2010/main" val="34536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2">
                                            <p:txEl>
                                              <p:pRg st="3" end="3"/>
                                            </p:txEl>
                                          </p:spTgt>
                                        </p:tgtEl>
                                      </p:cBhvr>
                                    </p:animEffect>
                                    <p:set>
                                      <p:cBhvr>
                                        <p:cTn id="43" dur="1" fill="hold">
                                          <p:stCondLst>
                                            <p:cond delay="499"/>
                                          </p:stCondLst>
                                        </p:cTn>
                                        <p:tgtEl>
                                          <p:spTgt spid="2">
                                            <p:txEl>
                                              <p:pRg st="3" end="3"/>
                                            </p:txEl>
                                          </p:spTgt>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2">
                                            <p:txEl>
                                              <p:pRg st="4" end="4"/>
                                            </p:txEl>
                                          </p:spTgt>
                                        </p:tgtEl>
                                      </p:cBhvr>
                                    </p:animEffect>
                                    <p:set>
                                      <p:cBhvr>
                                        <p:cTn id="46" dur="1" fill="hold">
                                          <p:stCondLst>
                                            <p:cond delay="499"/>
                                          </p:stCondLst>
                                        </p:cTn>
                                        <p:tgtEl>
                                          <p:spTgt spid="2">
                                            <p:txEl>
                                              <p:pRg st="4" end="4"/>
                                            </p:txEl>
                                          </p:spTgt>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
                                            <p:txEl>
                                              <p:pRg st="5" end="5"/>
                                            </p:txEl>
                                          </p:spTgt>
                                        </p:tgtEl>
                                      </p:cBhvr>
                                    </p:animEffect>
                                    <p:set>
                                      <p:cBhvr>
                                        <p:cTn id="49"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2000"/>
                                        <p:tgtEl>
                                          <p:spTgt spid="3"/>
                                        </p:tgtEl>
                                      </p:cBhvr>
                                    </p:animEffect>
                                    <p:anim calcmode="lin" valueType="num">
                                      <p:cBhvr>
                                        <p:cTn id="55" dur="2000" fill="hold"/>
                                        <p:tgtEl>
                                          <p:spTgt spid="3"/>
                                        </p:tgtEl>
                                        <p:attrNameLst>
                                          <p:attrName>ppt_w</p:attrName>
                                        </p:attrNameLst>
                                      </p:cBhvr>
                                      <p:tavLst>
                                        <p:tav tm="0" fmla="#ppt_w*sin(2.5*pi*$)">
                                          <p:val>
                                            <p:fltVal val="0"/>
                                          </p:val>
                                        </p:tav>
                                        <p:tav tm="100000">
                                          <p:val>
                                            <p:fltVal val="1"/>
                                          </p:val>
                                        </p:tav>
                                      </p:tavLst>
                                    </p:anim>
                                    <p:anim calcmode="lin" valueType="num">
                                      <p:cBhvr>
                                        <p:cTn id="5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a16="http://schemas.microsoft.com/office/drawing/2014/main" id="{27708298-43D2-5C04-C794-731E44769B9F}"/>
              </a:ext>
            </a:extLst>
          </p:cNvPr>
          <p:cNvSpPr/>
          <p:nvPr/>
        </p:nvSpPr>
        <p:spPr>
          <a:xfrm>
            <a:off x="-197165" y="897737"/>
            <a:ext cx="10053342"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800" b="1" dirty="0">
                <a:solidFill>
                  <a:schemeClr val="tx1"/>
                </a:solidFill>
                <a:latin typeface="Times New Roman" panose="02020603050405020304" pitchFamily="18" charset="0"/>
                <a:cs typeface="Times New Roman" panose="02020603050405020304" pitchFamily="18" charset="0"/>
              </a:rPr>
              <a:t>I. CÁC HÌNH THỨC TRUYỀN NĂNG LƯỢNG NHIỆT</a:t>
            </a:r>
            <a:endParaRPr lang="en-BZ" sz="2800" b="1" dirty="0">
              <a:solidFill>
                <a:schemeClr val="tx1"/>
              </a:solidFill>
              <a:latin typeface="Times New Roman" panose="02020603050405020304" pitchFamily="18" charset="0"/>
              <a:cs typeface="Times New Roman" panose="02020603050405020304" pitchFamily="18" charset="0"/>
            </a:endParaRPr>
          </a:p>
        </p:txBody>
      </p:sp>
      <p:sp>
        <p:nvSpPr>
          <p:cNvPr id="5" name="Hình tự do: Hình 7">
            <a:extLst>
              <a:ext uri="{FF2B5EF4-FFF2-40B4-BE49-F238E27FC236}">
                <a16:creationId xmlns:a16="http://schemas.microsoft.com/office/drawing/2014/main" id="{27708298-43D2-5C04-C794-731E44769B9F}"/>
              </a:ext>
            </a:extLst>
          </p:cNvPr>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ea typeface="Times New Roman" panose="02020603050405020304" pitchFamily="18" charset="0"/>
              </a:rPr>
              <a:t>HÌNH THÀNH KIẾN THỨC MỚI </a:t>
            </a:r>
            <a:endParaRPr lang="en-US" sz="2400" dirty="0">
              <a:solidFill>
                <a:schemeClr val="tx1"/>
              </a:solidFill>
            </a:endParaRPr>
          </a:p>
        </p:txBody>
      </p:sp>
    </p:spTree>
    <p:extLst>
      <p:ext uri="{BB962C8B-B14F-4D97-AF65-F5344CB8AC3E}">
        <p14:creationId xmlns:p14="http://schemas.microsoft.com/office/powerpoint/2010/main" val="5460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n1">
            <a:hlinkClick r:id="" action="ppaction://media"/>
            <a:extLst>
              <a:ext uri="{FF2B5EF4-FFF2-40B4-BE49-F238E27FC236}">
                <a16:creationId xmlns:a16="http://schemas.microsoft.com/office/drawing/2014/main" id="{090057ED-AFE9-4CA4-9C5E-73D91A4302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 y="190499"/>
            <a:ext cx="11563350" cy="6505575"/>
          </a:xfrm>
          <a:prstGeom prst="rect">
            <a:avLst/>
          </a:prstGeom>
        </p:spPr>
      </p:pic>
    </p:spTree>
    <p:extLst>
      <p:ext uri="{BB962C8B-B14F-4D97-AF65-F5344CB8AC3E}">
        <p14:creationId xmlns:p14="http://schemas.microsoft.com/office/powerpoint/2010/main" val="29233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a16="http://schemas.microsoft.com/office/drawing/2014/main" id="{27708298-43D2-5C04-C794-731E44769B9F}"/>
              </a:ext>
            </a:extLst>
          </p:cNvPr>
          <p:cNvSpPr/>
          <p:nvPr/>
        </p:nvSpPr>
        <p:spPr>
          <a:xfrm>
            <a:off x="-197165" y="897737"/>
            <a:ext cx="10053342"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800" b="1" dirty="0">
                <a:solidFill>
                  <a:schemeClr val="tx1"/>
                </a:solidFill>
                <a:latin typeface="Times New Roman" panose="02020603050405020304" pitchFamily="18" charset="0"/>
                <a:cs typeface="Times New Roman" panose="02020603050405020304" pitchFamily="18" charset="0"/>
              </a:rPr>
              <a:t>I. CÁC HÌNH THỨC TRUYỀN NĂNG LƯỢNG NHIỆT</a:t>
            </a:r>
            <a:endParaRPr lang="en-BZ" sz="2800" b="1" dirty="0">
              <a:solidFill>
                <a:schemeClr val="tx1"/>
              </a:solidFill>
              <a:latin typeface="Times New Roman" panose="02020603050405020304" pitchFamily="18" charset="0"/>
              <a:cs typeface="Times New Roman" panose="02020603050405020304" pitchFamily="18" charset="0"/>
            </a:endParaRPr>
          </a:p>
        </p:txBody>
      </p:sp>
      <p:sp>
        <p:nvSpPr>
          <p:cNvPr id="5" name="Hình tự do: Hình 7">
            <a:extLst>
              <a:ext uri="{FF2B5EF4-FFF2-40B4-BE49-F238E27FC236}">
                <a16:creationId xmlns:a16="http://schemas.microsoft.com/office/drawing/2014/main" id="{27708298-43D2-5C04-C794-731E44769B9F}"/>
              </a:ext>
            </a:extLst>
          </p:cNvPr>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9" name="Hình tự do: Hình 7">
            <a:extLst>
              <a:ext uri="{FF2B5EF4-FFF2-40B4-BE49-F238E27FC236}">
                <a16:creationId xmlns:a16="http://schemas.microsoft.com/office/drawing/2014/main" id="{27708298-43D2-5C04-C794-731E44769B9F}"/>
              </a:ext>
            </a:extLst>
          </p:cNvPr>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ea typeface="Times New Roman" panose="02020603050405020304" pitchFamily="18" charset="0"/>
              </a:rPr>
              <a:t>HÌNH THÀNH KIẾN THỨC MỚI </a:t>
            </a:r>
            <a:endParaRPr lang="en-US" sz="2400" dirty="0">
              <a:solidFill>
                <a:schemeClr val="tx1"/>
              </a:solidFill>
            </a:endParaRPr>
          </a:p>
        </p:txBody>
      </p:sp>
      <p:sp>
        <p:nvSpPr>
          <p:cNvPr id="2" name="Rectangle 1"/>
          <p:cNvSpPr/>
          <p:nvPr/>
        </p:nvSpPr>
        <p:spPr>
          <a:xfrm>
            <a:off x="411039" y="2737539"/>
            <a:ext cx="10893670" cy="2237279"/>
          </a:xfrm>
          <a:prstGeom prst="rect">
            <a:avLst/>
          </a:prstGeom>
        </p:spPr>
        <p:txBody>
          <a:bodyPr wrap="square">
            <a:spAutoFit/>
          </a:bodyPr>
          <a:lstStyle/>
          <a:p>
            <a:pPr algn="just">
              <a:lnSpc>
                <a:spcPct val="130000"/>
              </a:lnSpc>
              <a:tabLst>
                <a:tab pos="865505" algn="l"/>
              </a:tabLst>
            </a:pPr>
            <a:r>
              <a:rPr lang="en-US" sz="2800" kern="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sang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sang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3162300" algn="l"/>
              </a:tabLst>
            </a:pPr>
            <a:r>
              <a:rPr lang="en-US" sz="2800" kern="0" dirty="0">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latin typeface="Times New Roman" panose="02020603050405020304" pitchFamily="18" charset="0"/>
                <a:ea typeface="Calibri" panose="020F0502020204030204" pitchFamily="34" charset="0"/>
                <a:cs typeface="Times New Roman" panose="02020603050405020304" pitchFamily="18" charset="0"/>
              </a:rPr>
              <a:t>rắn</a:t>
            </a:r>
            <a:endParaRPr lang="en-US" sz="2800" kern="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3162300" algn="l"/>
              </a:tabLst>
            </a:pP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VD: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Nấu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muỗng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inox</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sôi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599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đối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lưu</a:t>
            </a:r>
            <a:endParaRPr lang="en-BZ" sz="2400" b="1" dirty="0">
              <a:solidFill>
                <a:schemeClr val="tx1"/>
              </a:solidFill>
              <a:latin typeface="Arial" panose="020B0604020202020204" pitchFamily="34" charset="0"/>
              <a:cs typeface="Arial" panose="020B0604020202020204" pitchFamily="34" charset="0"/>
            </a:endParaRPr>
          </a:p>
        </p:txBody>
      </p:sp>
      <p:pic>
        <p:nvPicPr>
          <p:cNvPr id="2" name="bài 25 phần 1 đối lưu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7347" y="1028700"/>
            <a:ext cx="9753600" cy="5486400"/>
          </a:xfrm>
          <a:prstGeom prst="rect">
            <a:avLst/>
          </a:prstGeom>
        </p:spPr>
      </p:pic>
    </p:spTree>
    <p:extLst>
      <p:ext uri="{BB962C8B-B14F-4D97-AF65-F5344CB8AC3E}">
        <p14:creationId xmlns:p14="http://schemas.microsoft.com/office/powerpoint/2010/main" val="346327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2" y="1097156"/>
            <a:ext cx="11360727" cy="3046988"/>
          </a:xfrm>
          <a:prstGeom prst="rect">
            <a:avLst/>
          </a:prstGeom>
        </p:spPr>
        <p:txBody>
          <a:bodyPr wrap="square">
            <a:spAutoFit/>
          </a:bodyPr>
          <a:lstStyle/>
          <a:p>
            <a:r>
              <a:rPr lang="en-US" sz="3200" b="1" dirty="0">
                <a:solidFill>
                  <a:srgbClr val="081C36"/>
                </a:solidFill>
                <a:latin typeface="Times New Roman" panose="02020603050405020304" pitchFamily="18" charset="0"/>
                <a:cs typeface="Times New Roman" panose="02020603050405020304" pitchFamily="18" charset="0"/>
              </a:rPr>
              <a:t>    </a:t>
            </a:r>
            <a:r>
              <a:rPr lang="vi-VN" sz="3200" b="1" dirty="0">
                <a:solidFill>
                  <a:srgbClr val="081C36"/>
                </a:solidFill>
                <a:latin typeface="Times New Roman" panose="02020603050405020304" pitchFamily="18" charset="0"/>
                <a:cs typeface="Times New Roman" panose="02020603050405020304" pitchFamily="18" charset="0"/>
              </a:rPr>
              <a:t>Nước ở gần ngọn lửa đèn cồn nhận được năng lượng, nóng lên, di chuyển thành dòng nước nóng đi lên trên, đồng thời nước lạnh ở trên cũng di chuyển thành dòng đi xuống dưới và nhận năng lượng từ ngọn lửa đèn cồn. Các dòng nước nóng, lạnh di chuyển ngược chiều như trên được gọi là dòng đối lưu. </a:t>
            </a:r>
            <a:endParaRPr lang="en-US" sz="3200" b="1" dirty="0">
              <a:solidFill>
                <a:srgbClr val="081C36"/>
              </a:solidFill>
              <a:latin typeface="Times New Roman" panose="02020603050405020304" pitchFamily="18" charset="0"/>
              <a:cs typeface="Times New Roman" panose="02020603050405020304" pitchFamily="18" charset="0"/>
            </a:endParaRPr>
          </a:p>
          <a:p>
            <a:r>
              <a:rPr lang="en-US" sz="3200" b="1" dirty="0">
                <a:solidFill>
                  <a:srgbClr val="081C36"/>
                </a:solidFill>
                <a:latin typeface="Times New Roman" panose="02020603050405020304" pitchFamily="18" charset="0"/>
                <a:cs typeface="Times New Roman" panose="02020603050405020304" pitchFamily="18" charset="0"/>
              </a:rPr>
              <a:t>    </a:t>
            </a:r>
            <a:r>
              <a:rPr lang="vi-VN" sz="3200" b="1" dirty="0">
                <a:solidFill>
                  <a:srgbClr val="081C36"/>
                </a:solidFill>
                <a:latin typeface="Times New Roman" panose="02020603050405020304" pitchFamily="18" charset="0"/>
                <a:cs typeface="Times New Roman" panose="02020603050405020304" pitchFamily="18" charset="0"/>
              </a:rPr>
              <a:t>Hiện tượng truyền nhiệt nhờ dòng đối lưu gọi là sự đối lưu.</a:t>
            </a:r>
            <a:endParaRPr lang="en-US" sz="3200" b="1" dirty="0">
              <a:latin typeface="Times New Roman" panose="02020603050405020304" pitchFamily="18" charset="0"/>
              <a:cs typeface="Times New Roman" panose="02020603050405020304" pitchFamily="18" charset="0"/>
            </a:endParaRPr>
          </a:p>
        </p:txBody>
      </p:sp>
      <p:sp>
        <p:nvSpPr>
          <p:cNvPr id="3" name="Hình tự do: Hình 7">
            <a:extLst>
              <a:ext uri="{FF2B5EF4-FFF2-40B4-BE49-F238E27FC236}">
                <a16:creationId xmlns:a16="http://schemas.microsoft.com/office/drawing/2014/main" id="{27708298-43D2-5C04-C794-731E44769B9F}"/>
              </a:ext>
            </a:extLst>
          </p:cNvPr>
          <p:cNvSpPr/>
          <p:nvPr/>
        </p:nvSpPr>
        <p:spPr>
          <a:xfrm>
            <a:off x="0" y="4264269"/>
            <a:ext cx="12053454" cy="1288842"/>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3600" b="1" dirty="0" err="1">
                <a:solidFill>
                  <a:srgbClr val="FF0000"/>
                </a:solidFill>
                <a:latin typeface="Times New Roman" panose="02020603050405020304" pitchFamily="18" charset="0"/>
                <a:cs typeface="Times New Roman" panose="02020603050405020304" pitchFamily="18" charset="0"/>
              </a:rPr>
              <a:t>Vậy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endParaRPr lang="en-BZ"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76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1179</TotalTime>
  <Words>1954</Words>
  <Application>Microsoft Office PowerPoint</Application>
  <PresentationFormat>Widescreen</PresentationFormat>
  <Paragraphs>127</Paragraphs>
  <Slides>30</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Britannic Bold</vt:lpstr>
      <vt:lpstr>Calibri</vt:lpstr>
      <vt:lpstr>Calibri Light</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Nguyễn Thị Nữ</cp:lastModifiedBy>
  <cp:revision>97</cp:revision>
  <dcterms:created xsi:type="dcterms:W3CDTF">2019-07-24T10:08:16Z</dcterms:created>
  <dcterms:modified xsi:type="dcterms:W3CDTF">2024-02-18T13:45:29Z</dcterms:modified>
</cp:coreProperties>
</file>