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57" r:id="rId2"/>
    <p:sldId id="334" r:id="rId3"/>
    <p:sldId id="359" r:id="rId4"/>
    <p:sldId id="360" r:id="rId5"/>
    <p:sldId id="361" r:id="rId6"/>
    <p:sldId id="362" r:id="rId7"/>
    <p:sldId id="363" r:id="rId8"/>
    <p:sldId id="364" r:id="rId9"/>
    <p:sldId id="369" r:id="rId10"/>
    <p:sldId id="370" r:id="rId11"/>
    <p:sldId id="365" r:id="rId12"/>
    <p:sldId id="366" r:id="rId13"/>
    <p:sldId id="367" r:id="rId14"/>
    <p:sldId id="368" r:id="rId15"/>
    <p:sldId id="371" r:id="rId16"/>
    <p:sldId id="372" r:id="rId17"/>
    <p:sldId id="373" r:id="rId18"/>
    <p:sldId id="3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A80000"/>
    <a:srgbClr val="FF00FF"/>
    <a:srgbClr val="006600"/>
    <a:srgbClr val="FF0000"/>
    <a:srgbClr val="0000FF"/>
    <a:srgbClr val="00FFFF"/>
    <a:srgbClr val="0000CC"/>
    <a:srgbClr val="9C0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68" d="100"/>
          <a:sy n="68" d="100"/>
        </p:scale>
        <p:origin x="452"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1/23/2024</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1/23/2024</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1/23/2024</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1/23/2024</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1/23/2024</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1/23/2024</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1/23/2024</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1/23/2024</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1/23/2024</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1/23/2024</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1/23/2024</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1/23/2024</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116283"/>
            <a:ext cx="12192000" cy="4223288"/>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535382" y="0"/>
            <a:ext cx="6444641" cy="3200400"/>
          </a:xfrm>
          <a:prstGeom prst="rect">
            <a:avLst/>
          </a:prstGeom>
          <a:noFill/>
          <a:ln w="9525">
            <a:noFill/>
            <a:miter lim="800000"/>
            <a:headEnd/>
            <a:tailEnd/>
          </a:ln>
          <a:effectLst/>
        </p:spPr>
      </p:pic>
      <p:sp>
        <p:nvSpPr>
          <p:cNvPr id="4" name="Rectangle 3"/>
          <p:cNvSpPr/>
          <p:nvPr/>
        </p:nvSpPr>
        <p:spPr>
          <a:xfrm>
            <a:off x="0" y="3036654"/>
            <a:ext cx="12192000" cy="1077218"/>
          </a:xfrm>
          <a:prstGeom prst="rect">
            <a:avLst/>
          </a:prstGeom>
        </p:spPr>
        <p:txBody>
          <a:bodyPr wrap="square">
            <a:spAutoFit/>
          </a:bodyPr>
          <a:lstStyle/>
          <a:p>
            <a:pPr algn="just"/>
            <a:r>
              <a:rPr lang="en-US" sz="3200" dirty="0">
                <a:solidFill>
                  <a:srgbClr val="FF00FF"/>
                </a:solidFill>
                <a:latin typeface="Times New Roman" pitchFamily="18" charset="0"/>
                <a:cs typeface="Times New Roman" pitchFamily="18" charset="0"/>
              </a:rPr>
              <a:t>*</a:t>
            </a:r>
            <a:r>
              <a:rPr lang="vi-VN" sz="3200" dirty="0">
                <a:solidFill>
                  <a:srgbClr val="FF00FF"/>
                </a:solidFill>
                <a:latin typeface="Times New Roman" pitchFamily="18" charset="0"/>
                <a:cs typeface="Times New Roman" pitchFamily="18" charset="0"/>
              </a:rPr>
              <a:t> Các dụng cụ điện có tác dụng phát sáng như: đèn sưởi điện, đèn LED, đèn huỳnh quang, đèn sợi đốt,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22:  </a:t>
            </a:r>
            <a:r>
              <a:rPr lang="en-US" sz="2600" b="1" dirty="0" err="1">
                <a:solidFill>
                  <a:srgbClr val="FF00FF"/>
                </a:solidFill>
                <a:latin typeface="Times New Roman" pitchFamily="18" charset="0"/>
                <a:cs typeface="Times New Roman" pitchFamily="18" charset="0"/>
              </a:rPr>
              <a:t>TÁC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DỤNG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CỦA</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DÒNG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ĐIỆN</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NGUỒN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825966"/>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0" name="TextBox 19"/>
          <p:cNvSpPr txBox="1"/>
          <p:nvPr/>
        </p:nvSpPr>
        <p:spPr>
          <a:xfrm>
            <a:off x="0" y="1255457"/>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 pin, </a:t>
            </a:r>
            <a:r>
              <a:rPr lang="en-US" sz="2800" dirty="0" err="1">
                <a:solidFill>
                  <a:srgbClr val="0000FF"/>
                </a:solidFill>
                <a:latin typeface="Times New Roman" pitchFamily="18" charset="0"/>
                <a:cs typeface="Times New Roman" pitchFamily="18" charset="0"/>
              </a:rPr>
              <a:t>acquy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17403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DÒNG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23" name="TextBox 22"/>
          <p:cNvSpPr txBox="1"/>
          <p:nvPr/>
        </p:nvSpPr>
        <p:spPr>
          <a:xfrm>
            <a:off x="0" y="2225293"/>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đèn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a:t>
            </a:r>
          </a:p>
        </p:txBody>
      </p:sp>
      <p:sp>
        <p:nvSpPr>
          <p:cNvPr id="22" name="TextBox 21"/>
          <p:cNvSpPr txBox="1"/>
          <p:nvPr/>
        </p:nvSpPr>
        <p:spPr>
          <a:xfrm>
            <a:off x="0" y="2682490"/>
            <a:ext cx="12192000" cy="954107"/>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kèm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chuyển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a:t>
            </a:r>
          </a:p>
        </p:txBody>
      </p:sp>
      <p:sp>
        <p:nvSpPr>
          <p:cNvPr id="24" name="TextBox 23"/>
          <p:cNvSpPr txBox="1"/>
          <p:nvPr/>
        </p:nvSpPr>
        <p:spPr>
          <a:xfrm>
            <a:off x="0" y="352762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strips(upRight)">
                                      <p:cBhvr>
                                        <p:cTn id="1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 y="512635"/>
            <a:ext cx="12183095" cy="5472545"/>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0" y="582757"/>
            <a:ext cx="12210360" cy="513917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xit" presetSubtype="0" fill="hold" nodeType="clickEffect">
                                  <p:stCondLst>
                                    <p:cond delay="0"/>
                                  </p:stCondLst>
                                  <p:childTnLst>
                                    <p:anim calcmode="lin" valueType="num">
                                      <p:cBhvr>
                                        <p:cTn id="12" dur="1000"/>
                                        <p:tgtEl>
                                          <p:spTgt spid="7170"/>
                                        </p:tgtEl>
                                        <p:attrNameLst>
                                          <p:attrName>ppt_w</p:attrName>
                                        </p:attrNameLst>
                                      </p:cBhvr>
                                      <p:tavLst>
                                        <p:tav tm="0">
                                          <p:val>
                                            <p:strVal val="ppt_w"/>
                                          </p:val>
                                        </p:tav>
                                        <p:tav tm="100000">
                                          <p:val>
                                            <p:fltVal val="0"/>
                                          </p:val>
                                        </p:tav>
                                      </p:tavLst>
                                    </p:anim>
                                    <p:anim calcmode="lin" valueType="num">
                                      <p:cBhvr>
                                        <p:cTn id="13" dur="1000"/>
                                        <p:tgtEl>
                                          <p:spTgt spid="7170"/>
                                        </p:tgtEl>
                                        <p:attrNameLst>
                                          <p:attrName>ppt_h</p:attrName>
                                        </p:attrNameLst>
                                      </p:cBhvr>
                                      <p:tavLst>
                                        <p:tav tm="0">
                                          <p:val>
                                            <p:strVal val="ppt_h"/>
                                          </p:val>
                                        </p:tav>
                                        <p:tav tm="100000">
                                          <p:val>
                                            <p:fltVal val="0"/>
                                          </p:val>
                                        </p:tav>
                                      </p:tavLst>
                                    </p:anim>
                                    <p:animEffect transition="out" filter="fade">
                                      <p:cBhvr>
                                        <p:cTn id="14" dur="1000"/>
                                        <p:tgtEl>
                                          <p:spTgt spid="7170"/>
                                        </p:tgtEl>
                                      </p:cBhvr>
                                    </p:animEffect>
                                    <p:set>
                                      <p:cBhvr>
                                        <p:cTn id="15" dur="1" fill="hold">
                                          <p:stCondLst>
                                            <p:cond delay="999"/>
                                          </p:stCondLst>
                                        </p:cTn>
                                        <p:tgtEl>
                                          <p:spTgt spid="7170"/>
                                        </p:tgtEl>
                                        <p:attrNameLst>
                                          <p:attrName>style.visibility</p:attrName>
                                        </p:attrNameLst>
                                      </p:cBhvr>
                                      <p:to>
                                        <p:strVal val="hidden"/>
                                      </p:to>
                                    </p:set>
                                  </p:childTnLst>
                                </p:cTn>
                              </p:par>
                              <p:par>
                                <p:cTn id="16" presetID="23" presetClass="entr" presetSubtype="16" fill="hold" nodeType="withEffect">
                                  <p:stCondLst>
                                    <p:cond delay="0"/>
                                  </p:stCondLst>
                                  <p:childTnLst>
                                    <p:set>
                                      <p:cBhvr>
                                        <p:cTn id="17" dur="1" fill="hold">
                                          <p:stCondLst>
                                            <p:cond delay="0"/>
                                          </p:stCondLst>
                                        </p:cTn>
                                        <p:tgtEl>
                                          <p:spTgt spid="7171"/>
                                        </p:tgtEl>
                                        <p:attrNameLst>
                                          <p:attrName>style.visibility</p:attrName>
                                        </p:attrNameLst>
                                      </p:cBhvr>
                                      <p:to>
                                        <p:strVal val="visible"/>
                                      </p:to>
                                    </p:set>
                                    <p:anim calcmode="lin" valueType="num">
                                      <p:cBhvr>
                                        <p:cTn id="18" dur="1000" fill="hold"/>
                                        <p:tgtEl>
                                          <p:spTgt spid="7171"/>
                                        </p:tgtEl>
                                        <p:attrNameLst>
                                          <p:attrName>ppt_w</p:attrName>
                                        </p:attrNameLst>
                                      </p:cBhvr>
                                      <p:tavLst>
                                        <p:tav tm="0">
                                          <p:val>
                                            <p:fltVal val="0"/>
                                          </p:val>
                                        </p:tav>
                                        <p:tav tm="100000">
                                          <p:val>
                                            <p:strVal val="#ppt_w"/>
                                          </p:val>
                                        </p:tav>
                                      </p:tavLst>
                                    </p:anim>
                                    <p:anim calcmode="lin" valueType="num">
                                      <p:cBhvr>
                                        <p:cTn id="19" dur="1000" fill="hold"/>
                                        <p:tgtEl>
                                          <p:spTgt spid="71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22:  </a:t>
            </a:r>
            <a:r>
              <a:rPr lang="en-US" sz="2600" b="1" dirty="0" err="1">
                <a:solidFill>
                  <a:srgbClr val="FF00FF"/>
                </a:solidFill>
                <a:latin typeface="Times New Roman" pitchFamily="18" charset="0"/>
                <a:cs typeface="Times New Roman" pitchFamily="18" charset="0"/>
              </a:rPr>
              <a:t>TÁC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DỤNG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CỦA</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DÒNG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ĐIỆN</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NGUỒN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825966"/>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0" name="TextBox 19"/>
          <p:cNvSpPr txBox="1"/>
          <p:nvPr/>
        </p:nvSpPr>
        <p:spPr>
          <a:xfrm>
            <a:off x="0" y="1255457"/>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 pin, </a:t>
            </a:r>
            <a:r>
              <a:rPr lang="en-US" sz="2800" dirty="0" err="1">
                <a:solidFill>
                  <a:srgbClr val="0000FF"/>
                </a:solidFill>
                <a:latin typeface="Times New Roman" pitchFamily="18" charset="0"/>
                <a:cs typeface="Times New Roman" pitchFamily="18" charset="0"/>
              </a:rPr>
              <a:t>acquy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17403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DÒNG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23" name="TextBox 22"/>
          <p:cNvSpPr txBox="1"/>
          <p:nvPr/>
        </p:nvSpPr>
        <p:spPr>
          <a:xfrm>
            <a:off x="0" y="2225293"/>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đèn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a:t>
            </a:r>
          </a:p>
        </p:txBody>
      </p:sp>
      <p:sp>
        <p:nvSpPr>
          <p:cNvPr id="22" name="TextBox 21"/>
          <p:cNvSpPr txBox="1"/>
          <p:nvPr/>
        </p:nvSpPr>
        <p:spPr>
          <a:xfrm>
            <a:off x="0" y="2682490"/>
            <a:ext cx="12192000" cy="954107"/>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kèm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chuyển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a:t>
            </a:r>
          </a:p>
        </p:txBody>
      </p:sp>
      <p:sp>
        <p:nvSpPr>
          <p:cNvPr id="24" name="TextBox 23"/>
          <p:cNvSpPr txBox="1"/>
          <p:nvPr/>
        </p:nvSpPr>
        <p:spPr>
          <a:xfrm>
            <a:off x="0" y="3527620"/>
            <a:ext cx="12192000" cy="954107"/>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lí</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845155"/>
            <a:ext cx="5569160" cy="4281055"/>
          </a:xfrm>
          <a:prstGeom prst="rect">
            <a:avLst/>
          </a:prstGeom>
          <a:noFill/>
          <a:ln w="9525">
            <a:noFill/>
            <a:miter lim="800000"/>
            <a:headEnd/>
            <a:tailEnd/>
          </a:ln>
          <a:effectLst/>
        </p:spPr>
      </p:pic>
      <p:sp>
        <p:nvSpPr>
          <p:cNvPr id="5" name="Rectangle 4"/>
          <p:cNvSpPr/>
          <p:nvPr/>
        </p:nvSpPr>
        <p:spPr>
          <a:xfrm>
            <a:off x="5555673" y="0"/>
            <a:ext cx="6636327" cy="6494085"/>
          </a:xfrm>
          <a:prstGeom prst="rect">
            <a:avLst/>
          </a:prstGeom>
        </p:spPr>
        <p:txBody>
          <a:bodyPr wrap="square">
            <a:spAutoFit/>
          </a:bodyPr>
          <a:lstStyle/>
          <a:p>
            <a:pPr algn="just"/>
            <a:r>
              <a:rPr lang="vi-VN" sz="3200" dirty="0">
                <a:solidFill>
                  <a:srgbClr val="FF00FF"/>
                </a:solidFill>
                <a:latin typeface="Times New Roman" pitchFamily="18" charset="0"/>
                <a:cs typeface="Times New Roman" pitchFamily="18" charset="0"/>
              </a:rPr>
              <a:t>- Không dùng dây nối bị hư hỏng.</a:t>
            </a:r>
          </a:p>
          <a:p>
            <a:pPr algn="just"/>
            <a:r>
              <a:rPr lang="vi-VN" sz="3200" dirty="0">
                <a:solidFill>
                  <a:srgbClr val="FF00FF"/>
                </a:solidFill>
                <a:latin typeface="Times New Roman" pitchFamily="18" charset="0"/>
                <a:cs typeface="Times New Roman" pitchFamily="18" charset="0"/>
              </a:rPr>
              <a:t>- Không dùng thiết bị điện bị lỗi.</a:t>
            </a:r>
          </a:p>
          <a:p>
            <a:pPr algn="just"/>
            <a:r>
              <a:rPr lang="vi-VN" sz="3200" dirty="0">
                <a:solidFill>
                  <a:srgbClr val="FF00FF"/>
                </a:solidFill>
                <a:latin typeface="Times New Roman" pitchFamily="18" charset="0"/>
                <a:cs typeface="Times New Roman" pitchFamily="18" charset="0"/>
              </a:rPr>
              <a:t>- Rút phích cắm điện đúng cách.</a:t>
            </a:r>
          </a:p>
          <a:p>
            <a:pPr algn="just"/>
            <a:r>
              <a:rPr lang="vi-VN" sz="3200" dirty="0">
                <a:solidFill>
                  <a:srgbClr val="FF00FF"/>
                </a:solidFill>
                <a:latin typeface="Times New Roman" pitchFamily="18" charset="0"/>
                <a:cs typeface="Times New Roman" pitchFamily="18" charset="0"/>
              </a:rPr>
              <a:t>- Tắt đèn trước khi thay bóng mới.</a:t>
            </a:r>
          </a:p>
          <a:p>
            <a:pPr algn="just"/>
            <a:r>
              <a:rPr lang="vi-VN" sz="3200" dirty="0">
                <a:solidFill>
                  <a:srgbClr val="FF00FF"/>
                </a:solidFill>
                <a:latin typeface="Times New Roman" pitchFamily="18" charset="0"/>
                <a:cs typeface="Times New Roman" pitchFamily="18" charset="0"/>
              </a:rPr>
              <a:t>- Kiểm tra dây điện trước khi khoan tường.</a:t>
            </a:r>
          </a:p>
          <a:p>
            <a:pPr algn="just"/>
            <a:r>
              <a:rPr lang="vi-VN" sz="3200" dirty="0">
                <a:solidFill>
                  <a:srgbClr val="FF00FF"/>
                </a:solidFill>
                <a:latin typeface="Times New Roman" pitchFamily="18" charset="0"/>
                <a:cs typeface="Times New Roman" pitchFamily="18" charset="0"/>
              </a:rPr>
              <a:t>- Không dùng nhiều thiết bị cùng một ổ cắm.</a:t>
            </a:r>
          </a:p>
          <a:p>
            <a:pPr algn="just"/>
            <a:r>
              <a:rPr lang="vi-VN" sz="3200" dirty="0">
                <a:solidFill>
                  <a:srgbClr val="FF00FF"/>
                </a:solidFill>
                <a:latin typeface="Times New Roman" pitchFamily="18" charset="0"/>
                <a:cs typeface="Times New Roman" pitchFamily="18" charset="0"/>
              </a:rPr>
              <a:t>- Không dùng thiết bị điện ở nơi ẩm ướt.</a:t>
            </a:r>
          </a:p>
          <a:p>
            <a:pPr algn="just"/>
            <a:r>
              <a:rPr lang="vi-VN" sz="3200" dirty="0">
                <a:solidFill>
                  <a:srgbClr val="FF00FF"/>
                </a:solidFill>
                <a:latin typeface="Times New Roman" pitchFamily="18" charset="0"/>
                <a:cs typeface="Times New Roman" pitchFamily="18" charset="0"/>
              </a:rPr>
              <a:t>- Không cắt đi chấu thứ 3 của phích cắm.</a:t>
            </a:r>
          </a:p>
          <a:p>
            <a:pPr algn="just">
              <a:buFontTx/>
              <a:buChar char="-"/>
            </a:pPr>
            <a:r>
              <a:rPr lang="en-US" sz="3200" dirty="0">
                <a:solidFill>
                  <a:srgbClr val="FF00FF"/>
                </a:solidFill>
                <a:latin typeface="Times New Roman" pitchFamily="18" charset="0"/>
                <a:cs typeface="Times New Roman" pitchFamily="18" charset="0"/>
              </a:rPr>
              <a:t>……</a:t>
            </a:r>
            <a:endParaRPr lang="vi-VN" sz="32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slide(fromBottom)">
                                      <p:cBhvr>
                                        <p:cTn id="7" dur="1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118287"/>
            <a:ext cx="12192000" cy="1815882"/>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a) Một số ví dụ về sử dụng năng lượng điện:</a:t>
            </a:r>
          </a:p>
          <a:p>
            <a:pPr algn="just"/>
            <a:r>
              <a:rPr lang="vi-VN" sz="2800" dirty="0">
                <a:solidFill>
                  <a:srgbClr val="FF00FF"/>
                </a:solidFill>
                <a:latin typeface="Times New Roman" pitchFamily="18" charset="0"/>
                <a:cs typeface="Times New Roman" pitchFamily="18" charset="0"/>
              </a:rPr>
              <a:t>- Điện năng chuyển thành cơ năng, nhiệt năng: Quạt điện, máy bơm nước…</a:t>
            </a:r>
          </a:p>
          <a:p>
            <a:pPr algn="just"/>
            <a:r>
              <a:rPr lang="vi-VN" sz="2800" dirty="0">
                <a:solidFill>
                  <a:srgbClr val="FF00FF"/>
                </a:solidFill>
                <a:latin typeface="Times New Roman" pitchFamily="18" charset="0"/>
                <a:cs typeface="Times New Roman" pitchFamily="18" charset="0"/>
              </a:rPr>
              <a:t>- Điện năng chuyển hóa thành nhiệt năng và quang năng: Nồi cơm điện, bàn là, đèn LED, đèn dây tóc</a:t>
            </a:r>
            <a:r>
              <a:rPr lang="en-US" sz="2800" dirty="0">
                <a:solidFill>
                  <a:srgbClr val="FF00FF"/>
                </a:solidFill>
                <a:latin typeface="Times New Roman" pitchFamily="18" charset="0"/>
                <a:cs typeface="Times New Roman" pitchFamily="18" charset="0"/>
              </a:rPr>
              <a:t>..</a:t>
            </a:r>
            <a:r>
              <a:rPr lang="vi-VN" sz="2800" dirty="0">
                <a:solidFill>
                  <a:srgbClr val="FF00FF"/>
                </a:solidFill>
                <a:latin typeface="Times New Roman" pitchFamily="18" charset="0"/>
                <a:cs typeface="Times New Roman" pitchFamily="18" charset="0"/>
              </a:rPr>
              <a:t>.</a:t>
            </a:r>
          </a:p>
        </p:txBody>
      </p:sp>
      <p:pic>
        <p:nvPicPr>
          <p:cNvPr id="8195" name="Picture 3"/>
          <p:cNvPicPr>
            <a:picLocks noChangeAspect="1" noChangeArrowheads="1"/>
          </p:cNvPicPr>
          <p:nvPr/>
        </p:nvPicPr>
        <p:blipFill>
          <a:blip r:embed="rId2"/>
          <a:srcRect/>
          <a:stretch>
            <a:fillRect/>
          </a:stretch>
        </p:blipFill>
        <p:spPr bwMode="auto">
          <a:xfrm>
            <a:off x="0" y="-1"/>
            <a:ext cx="9441928" cy="3172691"/>
          </a:xfrm>
          <a:prstGeom prst="rect">
            <a:avLst/>
          </a:prstGeom>
          <a:noFill/>
          <a:ln w="9525">
            <a:noFill/>
            <a:miter lim="800000"/>
            <a:headEnd/>
            <a:tailEnd/>
          </a:ln>
          <a:effectLst/>
        </p:spPr>
      </p:pic>
      <p:sp>
        <p:nvSpPr>
          <p:cNvPr id="6" name="Rectangle 5"/>
          <p:cNvSpPr/>
          <p:nvPr/>
        </p:nvSpPr>
        <p:spPr>
          <a:xfrm>
            <a:off x="0" y="4891671"/>
            <a:ext cx="12192000" cy="1815882"/>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b) Tác dụng của dòng điện:</a:t>
            </a:r>
          </a:p>
          <a:p>
            <a:pPr algn="just"/>
            <a:r>
              <a:rPr lang="vi-VN" sz="2800" dirty="0">
                <a:solidFill>
                  <a:srgbClr val="FF00FF"/>
                </a:solidFill>
                <a:latin typeface="Times New Roman" pitchFamily="18" charset="0"/>
                <a:cs typeface="Times New Roman" pitchFamily="18" charset="0"/>
              </a:rPr>
              <a:t>- Điện năng chuyển thành cơ năng, nhiệt năng: Tác dụng nhiệt.</a:t>
            </a:r>
          </a:p>
          <a:p>
            <a:pPr algn="just"/>
            <a:r>
              <a:rPr lang="vi-VN" sz="2800" dirty="0">
                <a:solidFill>
                  <a:srgbClr val="FF00FF"/>
                </a:solidFill>
                <a:latin typeface="Times New Roman" pitchFamily="18" charset="0"/>
                <a:cs typeface="Times New Roman" pitchFamily="18" charset="0"/>
              </a:rPr>
              <a:t>- Điện năng chuyển hóa thành nhiệt năng và quang năng: Tác dụng nhiệt, tác dụng </a:t>
            </a:r>
            <a:r>
              <a:rPr lang="en-US" sz="2800" dirty="0" err="1">
                <a:solidFill>
                  <a:srgbClr val="FF00FF"/>
                </a:solidFill>
                <a:latin typeface="Times New Roman" pitchFamily="18" charset="0"/>
                <a:cs typeface="Times New Roman" pitchFamily="18" charset="0"/>
              </a:rPr>
              <a:t>phát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sáng</a:t>
            </a:r>
            <a:r>
              <a:rPr lang="vi-VN" sz="2800" dirty="0">
                <a:solidFill>
                  <a:srgbClr val="FF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8195"/>
                                        </p:tgtEl>
                                        <p:attrNameLst>
                                          <p:attrName>style.visibility</p:attrName>
                                        </p:attrNameLst>
                                      </p:cBhvr>
                                      <p:to>
                                        <p:strVal val="visible"/>
                                      </p:to>
                                    </p:set>
                                    <p:anim from="(-#ppt_w/2)" to="(#ppt_x)" calcmode="lin" valueType="num">
                                      <p:cBhvr>
                                        <p:cTn id="7" dur="600" fill="hold">
                                          <p:stCondLst>
                                            <p:cond delay="0"/>
                                          </p:stCondLst>
                                        </p:cTn>
                                        <p:tgtEl>
                                          <p:spTgt spid="8195"/>
                                        </p:tgtEl>
                                        <p:attrNameLst>
                                          <p:attrName>ppt_x</p:attrName>
                                        </p:attrNameLst>
                                      </p:cBhvr>
                                    </p:anim>
                                    <p:anim from="0" to="-1.0" calcmode="lin" valueType="num">
                                      <p:cBhvr>
                                        <p:cTn id="8" dur="200" decel="50000" autoRev="1" fill="hold">
                                          <p:stCondLst>
                                            <p:cond delay="600"/>
                                          </p:stCondLst>
                                        </p:cTn>
                                        <p:tgtEl>
                                          <p:spTgt spid="8195"/>
                                        </p:tgtEl>
                                        <p:attrNameLst>
                                          <p:attrName>xshear</p:attrName>
                                        </p:attrNameLst>
                                      </p:cBhvr>
                                    </p:anim>
                                    <p:animScale>
                                      <p:cBhvr>
                                        <p:cTn id="9" dur="200" decel="100000" autoRev="1" fill="hold">
                                          <p:stCondLst>
                                            <p:cond delay="600"/>
                                          </p:stCondLst>
                                        </p:cTn>
                                        <p:tgtEl>
                                          <p:spTgt spid="8195"/>
                                        </p:tgtEl>
                                      </p:cBhvr>
                                      <p:from x="100000" y="100000"/>
                                      <p:to x="80000" y="100000"/>
                                    </p:animScale>
                                    <p:anim by="(#ppt_h/3+#ppt_w*0.1)" calcmode="lin" valueType="num">
                                      <p:cBhvr additive="sum">
                                        <p:cTn id="10" dur="200" decel="100000" autoRev="1" fill="hold">
                                          <p:stCondLst>
                                            <p:cond delay="600"/>
                                          </p:stCondLst>
                                        </p:cTn>
                                        <p:tgtEl>
                                          <p:spTgt spid="819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amond(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3767170" y="0"/>
            <a:ext cx="3201666" cy="68705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slide(fromRight)">
                                      <p:cBhvr>
                                        <p:cTn id="7"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124754"/>
          </a:xfrm>
          <a:prstGeom prst="rect">
            <a:avLst/>
          </a:prstGeom>
        </p:spPr>
        <p:txBody>
          <a:bodyPr wrap="square">
            <a:spAutoFit/>
          </a:bodyPr>
          <a:lstStyle/>
          <a:p>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1:</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Dòng điện được sử dụng trong trường hợp nào dưới đây sẽ có tác dụng hoá học?</a:t>
            </a:r>
          </a:p>
          <a:p>
            <a:r>
              <a:rPr lang="vi-VN" sz="2800" dirty="0">
                <a:solidFill>
                  <a:srgbClr val="FF0000"/>
                </a:solidFill>
                <a:latin typeface="Times New Roman" pitchFamily="18" charset="0"/>
                <a:cs typeface="Times New Roman" pitchFamily="18" charset="0"/>
              </a:rPr>
              <a:t>A. Thắp sáng các bóng đèn.       </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B. Làm biến đổi các chất.</a:t>
            </a:r>
          </a:p>
          <a:p>
            <a:r>
              <a:rPr lang="vi-VN" sz="2800" dirty="0">
                <a:solidFill>
                  <a:srgbClr val="FF0000"/>
                </a:solidFill>
                <a:latin typeface="Times New Roman" pitchFamily="18" charset="0"/>
                <a:cs typeface="Times New Roman" pitchFamily="18" charset="0"/>
              </a:rPr>
              <a:t>C. Làm nóng chảy kim loại.         </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 Làm nóng bàn là điện.</a:t>
            </a:r>
            <a:endParaRPr lang="en-US" sz="2800" dirty="0">
              <a:solidFill>
                <a:srgbClr val="FF0000"/>
              </a:solidFill>
              <a:latin typeface="Times New Roman" pitchFamily="18" charset="0"/>
              <a:cs typeface="Times New Roman" pitchFamily="18" charset="0"/>
            </a:endParaRPr>
          </a:p>
          <a:p>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2: </a:t>
            </a:r>
            <a:r>
              <a:rPr lang="vi-VN" sz="2800" dirty="0">
                <a:solidFill>
                  <a:srgbClr val="FF0000"/>
                </a:solidFill>
                <a:latin typeface="Times New Roman" pitchFamily="18" charset="0"/>
                <a:cs typeface="Times New Roman" pitchFamily="18" charset="0"/>
              </a:rPr>
              <a:t>Dòng điện chạy qua bóng đèn sợi đốt để làm cho đèn phát sáng, đồng thời dòng điện qua đèn này còn có tác dụng nào dưới đây?</a:t>
            </a:r>
          </a:p>
          <a:p>
            <a:r>
              <a:rPr lang="vi-VN" sz="2800" dirty="0">
                <a:solidFill>
                  <a:srgbClr val="FF0000"/>
                </a:solidFill>
                <a:latin typeface="Times New Roman" pitchFamily="18" charset="0"/>
                <a:cs typeface="Times New Roman" pitchFamily="18" charset="0"/>
              </a:rPr>
              <a:t>A. Không có tác dụng khác.  </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B. Tác dụng nhiệt.</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a:p>
            <a:r>
              <a:rPr lang="vi-VN" sz="2800" dirty="0">
                <a:solidFill>
                  <a:srgbClr val="FF0000"/>
                </a:solidFill>
                <a:latin typeface="Times New Roman" pitchFamily="18" charset="0"/>
                <a:cs typeface="Times New Roman" pitchFamily="18" charset="0"/>
              </a:rPr>
              <a:t>C. Tác dụng hoá học.    </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 Tác dụng sinh lí.</a:t>
            </a:r>
          </a:p>
          <a:p>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3: </a:t>
            </a:r>
            <a:r>
              <a:rPr lang="vi-VN" sz="2800" dirty="0">
                <a:solidFill>
                  <a:srgbClr val="FF0000"/>
                </a:solidFill>
                <a:latin typeface="Times New Roman" pitchFamily="18" charset="0"/>
                <a:cs typeface="Times New Roman" pitchFamily="18" charset="0"/>
              </a:rPr>
              <a:t>Tia sét có tác dụng nhiệt và tác dụng phát sáng rất mạnh, nhưng con người không khai thác để sử dụng được năng lượng từ dòng điện của tia sét vì</a:t>
            </a:r>
          </a:p>
          <a:p>
            <a:r>
              <a:rPr lang="vi-VN" sz="2800" dirty="0">
                <a:solidFill>
                  <a:srgbClr val="FF0000"/>
                </a:solidFill>
                <a:latin typeface="Times New Roman" pitchFamily="18" charset="0"/>
                <a:cs typeface="Times New Roman" pitchFamily="18" charset="0"/>
              </a:rPr>
              <a:t>A. thời gian tồn tại tia sét quá ngắn.                    </a:t>
            </a:r>
          </a:p>
          <a:p>
            <a:r>
              <a:rPr lang="vi-VN" sz="2800" dirty="0">
                <a:solidFill>
                  <a:srgbClr val="FF0000"/>
                </a:solidFill>
                <a:latin typeface="Times New Roman" pitchFamily="18" charset="0"/>
                <a:cs typeface="Times New Roman" pitchFamily="18" charset="0"/>
              </a:rPr>
              <a:t>B. các đám mây tích điện ở quá cao.</a:t>
            </a:r>
          </a:p>
          <a:p>
            <a:r>
              <a:rPr lang="vi-VN" sz="2800" dirty="0">
                <a:solidFill>
                  <a:srgbClr val="FF0000"/>
                </a:solidFill>
                <a:latin typeface="Times New Roman" pitchFamily="18" charset="0"/>
                <a:cs typeface="Times New Roman" pitchFamily="18" charset="0"/>
              </a:rPr>
              <a:t>C. tia sét gây tiếng nổ quá to.                              </a:t>
            </a:r>
          </a:p>
          <a:p>
            <a:r>
              <a:rPr lang="vi-VN" sz="2800" dirty="0">
                <a:solidFill>
                  <a:srgbClr val="FF0000"/>
                </a:solidFill>
                <a:latin typeface="Times New Roman" pitchFamily="18" charset="0"/>
                <a:cs typeface="Times New Roman" pitchFamily="18" charset="0"/>
              </a:rPr>
              <a:t>D. tia sét đi theo các đường quá phức tạp.</a:t>
            </a:r>
            <a:endParaRPr lang="vi-VN" dirty="0">
              <a:solidFill>
                <a:srgbClr val="FF0000"/>
              </a:solidFill>
            </a:endParaRPr>
          </a:p>
        </p:txBody>
      </p:sp>
      <p:sp>
        <p:nvSpPr>
          <p:cNvPr id="4" name="Oval 3"/>
          <p:cNvSpPr/>
          <p:nvPr/>
        </p:nvSpPr>
        <p:spPr>
          <a:xfrm>
            <a:off x="5527964" y="886692"/>
            <a:ext cx="443345" cy="443345"/>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514109" y="2590801"/>
            <a:ext cx="443345" cy="443345"/>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855" y="4322619"/>
            <a:ext cx="443345" cy="443345"/>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3904436" y="0"/>
            <a:ext cx="4422197" cy="6872333"/>
          </a:xfrm>
          <a:prstGeom prst="rect">
            <a:avLst/>
          </a:prstGeom>
          <a:noFill/>
          <a:ln w="9525">
            <a:noFill/>
            <a:miter lim="800000"/>
            <a:headEnd/>
            <a:tailEnd/>
          </a:ln>
          <a:effectLst/>
        </p:spPr>
      </p:pic>
      <p:cxnSp>
        <p:nvCxnSpPr>
          <p:cNvPr id="7" name="Straight Arrow Connector 6"/>
          <p:cNvCxnSpPr/>
          <p:nvPr/>
        </p:nvCxnSpPr>
        <p:spPr>
          <a:xfrm rot="16200000" flipH="1">
            <a:off x="3505200" y="2660073"/>
            <a:ext cx="4627418" cy="133003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735783" y="1039091"/>
            <a:ext cx="803562" cy="7897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738254" y="1787236"/>
            <a:ext cx="1925782" cy="789710"/>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652655" y="2715491"/>
            <a:ext cx="1163781" cy="803564"/>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430982" y="2812473"/>
            <a:ext cx="2050473" cy="13854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417129" y="4156364"/>
            <a:ext cx="1759526" cy="969819"/>
          </a:xfrm>
          <a:prstGeom prst="straightConnector1">
            <a:avLst/>
          </a:prstGeom>
          <a:ln w="38100">
            <a:solidFill>
              <a:srgbClr val="A8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5209310" y="3810002"/>
            <a:ext cx="2466109" cy="1745671"/>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5292437" y="4114802"/>
            <a:ext cx="2992583" cy="1717962"/>
          </a:xfrm>
          <a:prstGeom prst="straightConnector1">
            <a:avLst/>
          </a:prstGeom>
          <a:ln w="38100">
            <a:solidFill>
              <a:srgbClr val="FF66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1000" fill="hold"/>
                                        <p:tgtEl>
                                          <p:spTgt spid="11266"/>
                                        </p:tgtEl>
                                        <p:attrNameLst>
                                          <p:attrName>ppt_x</p:attrName>
                                        </p:attrNameLst>
                                      </p:cBhvr>
                                      <p:tavLst>
                                        <p:tav tm="0">
                                          <p:val>
                                            <p:strVal val="1+#ppt_w/2"/>
                                          </p:val>
                                        </p:tav>
                                        <p:tav tm="100000">
                                          <p:val>
                                            <p:strVal val="#ppt_x"/>
                                          </p:val>
                                        </p:tav>
                                      </p:tavLst>
                                    </p:anim>
                                    <p:anim calcmode="lin" valueType="num">
                                      <p:cBhvr additive="base">
                                        <p:cTn id="8" dur="10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Right)">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Right)">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downRight)">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3"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strips(upRight)">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strips(downRight)">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strips(downRight)">
                                      <p:cBhvr>
                                        <p:cTn id="38" dur="1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3"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strips(upRight)">
                                      <p:cBhvr>
                                        <p:cTn id="43" dur="10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3"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strips(upRight)">
                                      <p:cBhvr>
                                        <p:cTn id="4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22:  </a:t>
            </a:r>
            <a:r>
              <a:rPr lang="en-US" sz="2600" b="1" dirty="0" err="1">
                <a:solidFill>
                  <a:srgbClr val="FF00FF"/>
                </a:solidFill>
                <a:latin typeface="Times New Roman" pitchFamily="18" charset="0"/>
                <a:cs typeface="Times New Roman" pitchFamily="18" charset="0"/>
              </a:rPr>
              <a:t>TÁC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DỤNG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CỦA</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DÒNG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ĐIỆN</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NGUỒN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825966"/>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0" name="TextBox 19"/>
          <p:cNvSpPr txBox="1"/>
          <p:nvPr/>
        </p:nvSpPr>
        <p:spPr>
          <a:xfrm>
            <a:off x="0" y="1255457"/>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 pin, </a:t>
            </a:r>
            <a:r>
              <a:rPr lang="en-US" sz="2800" dirty="0" err="1">
                <a:solidFill>
                  <a:srgbClr val="0000FF"/>
                </a:solidFill>
                <a:latin typeface="Times New Roman" pitchFamily="18" charset="0"/>
                <a:cs typeface="Times New Roman" pitchFamily="18" charset="0"/>
              </a:rPr>
              <a:t>acquy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2"/>
          <a:srcRect/>
          <a:stretch>
            <a:fillRect/>
          </a:stretch>
        </p:blipFill>
        <p:spPr bwMode="auto">
          <a:xfrm>
            <a:off x="6499947" y="1791999"/>
            <a:ext cx="5262562" cy="4396404"/>
          </a:xfrm>
          <a:prstGeom prst="rect">
            <a:avLst/>
          </a:prstGeom>
          <a:noFill/>
          <a:ln w="9525">
            <a:noFill/>
            <a:miter lim="800000"/>
            <a:headEnd/>
            <a:tailEnd/>
          </a:ln>
          <a:effectLst/>
        </p:spPr>
      </p:pic>
      <p:sp>
        <p:nvSpPr>
          <p:cNvPr id="22" name="Rectangle 21"/>
          <p:cNvSpPr/>
          <p:nvPr/>
        </p:nvSpPr>
        <p:spPr>
          <a:xfrm>
            <a:off x="263237" y="3729290"/>
            <a:ext cx="6096000" cy="1569660"/>
          </a:xfrm>
          <a:prstGeom prst="rect">
            <a:avLst/>
          </a:prstGeom>
        </p:spPr>
        <p:txBody>
          <a:bodyPr>
            <a:spAutoFit/>
          </a:bodyPr>
          <a:lstStyle/>
          <a:p>
            <a:pPr algn="just"/>
            <a:r>
              <a:rPr lang="en-US" sz="3200" dirty="0">
                <a:solidFill>
                  <a:srgbClr val="FF00FF"/>
                </a:solidFill>
                <a:latin typeface="+mj-lt"/>
              </a:rPr>
              <a:t>*</a:t>
            </a:r>
            <a:r>
              <a:rPr lang="vi-VN" sz="3200" dirty="0">
                <a:solidFill>
                  <a:srgbClr val="FF00FF"/>
                </a:solidFill>
                <a:latin typeface="+mj-lt"/>
              </a:rPr>
              <a:t> Vai trò: là một thiết bị có khả năng cung cấp dòng điện lâu dài cho các thiết bị điện hoạt động.</a:t>
            </a:r>
            <a:endParaRPr lang="en-US" sz="32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upRigh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1000" fill="hold"/>
                                        <p:tgtEl>
                                          <p:spTgt spid="2050"/>
                                        </p:tgtEl>
                                        <p:attrNameLst>
                                          <p:attrName>ppt_w</p:attrName>
                                        </p:attrNameLst>
                                      </p:cBhvr>
                                      <p:tavLst>
                                        <p:tav tm="0">
                                          <p:val>
                                            <p:fltVal val="0"/>
                                          </p:val>
                                        </p:tav>
                                        <p:tav tm="100000">
                                          <p:val>
                                            <p:strVal val="#ppt_w"/>
                                          </p:val>
                                        </p:tav>
                                      </p:tavLst>
                                    </p:anim>
                                    <p:anim calcmode="lin" valueType="num">
                                      <p:cBhvr>
                                        <p:cTn id="18" dur="1000" fill="hold"/>
                                        <p:tgtEl>
                                          <p:spTgt spid="2050"/>
                                        </p:tgtEl>
                                        <p:attrNameLst>
                                          <p:attrName>ppt_h</p:attrName>
                                        </p:attrNameLst>
                                      </p:cBhvr>
                                      <p:tavLst>
                                        <p:tav tm="0">
                                          <p:val>
                                            <p:fltVal val="0"/>
                                          </p:val>
                                        </p:tav>
                                        <p:tav tm="100000">
                                          <p:val>
                                            <p:strVal val="#ppt_h"/>
                                          </p:val>
                                        </p:tav>
                                      </p:tavLst>
                                    </p:anim>
                                    <p:anim calcmode="lin" valueType="num">
                                      <p:cBhvr>
                                        <p:cTn id="19"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strips(upRight)">
                                      <p:cBhvr>
                                        <p:cTn id="2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47165" y="2745604"/>
            <a:ext cx="5043054" cy="2062103"/>
          </a:xfrm>
          <a:prstGeom prst="rect">
            <a:avLst/>
          </a:prstGeom>
        </p:spPr>
        <p:txBody>
          <a:bodyPr wrap="square">
            <a:spAutoFit/>
          </a:bodyPr>
          <a:lstStyle/>
          <a:p>
            <a:pPr algn="just"/>
            <a:r>
              <a:rPr lang="vi-VN" sz="3200" dirty="0">
                <a:solidFill>
                  <a:srgbClr val="FF00FF"/>
                </a:solidFill>
                <a:latin typeface="+mj-lt"/>
              </a:rPr>
              <a:t>Các thiết bị dùng pin, acquy có sự chuyển hóa từ hóa năng sang điện năng khi tạo ra dòng điện.</a:t>
            </a:r>
            <a:endParaRPr lang="en-US" sz="3200" dirty="0">
              <a:solidFill>
                <a:srgbClr val="FF00FF"/>
              </a:solidFill>
              <a:latin typeface="+mj-lt"/>
              <a:cs typeface="Times New Roman" pitchFamily="18" charset="0"/>
            </a:endParaRPr>
          </a:p>
        </p:txBody>
      </p:sp>
      <p:pic>
        <p:nvPicPr>
          <p:cNvPr id="2" name="Picture 2"/>
          <p:cNvPicPr>
            <a:picLocks noChangeAspect="1" noChangeArrowheads="1"/>
          </p:cNvPicPr>
          <p:nvPr/>
        </p:nvPicPr>
        <p:blipFill>
          <a:blip r:embed="rId2"/>
          <a:srcRect/>
          <a:stretch>
            <a:fillRect/>
          </a:stretch>
        </p:blipFill>
        <p:spPr bwMode="auto">
          <a:xfrm>
            <a:off x="27702" y="880632"/>
            <a:ext cx="6511636" cy="447029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22:  </a:t>
            </a:r>
            <a:r>
              <a:rPr lang="en-US" sz="2600" b="1" dirty="0" err="1">
                <a:solidFill>
                  <a:srgbClr val="FF00FF"/>
                </a:solidFill>
                <a:latin typeface="Times New Roman" pitchFamily="18" charset="0"/>
                <a:cs typeface="Times New Roman" pitchFamily="18" charset="0"/>
              </a:rPr>
              <a:t>TÁC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DỤNG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CỦA</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DÒNG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ĐIỆN</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NGUỒN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825966"/>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0" name="TextBox 19"/>
          <p:cNvSpPr txBox="1"/>
          <p:nvPr/>
        </p:nvSpPr>
        <p:spPr>
          <a:xfrm>
            <a:off x="0" y="1255457"/>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 pin, </a:t>
            </a:r>
            <a:r>
              <a:rPr lang="en-US" sz="2800" dirty="0" err="1">
                <a:solidFill>
                  <a:srgbClr val="0000FF"/>
                </a:solidFill>
                <a:latin typeface="Times New Roman" pitchFamily="18" charset="0"/>
                <a:cs typeface="Times New Roman" pitchFamily="18" charset="0"/>
              </a:rPr>
              <a:t>acquy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17403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DÒNG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23" name="TextBox 22"/>
          <p:cNvSpPr txBox="1"/>
          <p:nvPr/>
        </p:nvSpPr>
        <p:spPr>
          <a:xfrm>
            <a:off x="0" y="2225293"/>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upRigh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upRight)">
                                      <p:cBhvr>
                                        <p:cTn id="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401834" y="0"/>
            <a:ext cx="11527604"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360"/>
                                          </p:val>
                                        </p:tav>
                                        <p:tav tm="100000">
                                          <p:val>
                                            <p:fltVal val="0"/>
                                          </p:val>
                                        </p:tav>
                                      </p:tavLst>
                                    </p:anim>
                                    <p:animEffect transition="in" filter="fade">
                                      <p:cBhvr>
                                        <p:cTn id="1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12192000" cy="4301067"/>
          </a:xfrm>
          <a:prstGeom prst="rect">
            <a:avLst/>
          </a:prstGeom>
          <a:noFill/>
          <a:ln w="9525">
            <a:noFill/>
            <a:miter lim="800000"/>
            <a:headEnd/>
            <a:tailEnd/>
          </a:ln>
          <a:effectLst/>
        </p:spPr>
      </p:pic>
      <p:sp>
        <p:nvSpPr>
          <p:cNvPr id="4" name="Rectangle 3"/>
          <p:cNvSpPr/>
          <p:nvPr/>
        </p:nvSpPr>
        <p:spPr>
          <a:xfrm>
            <a:off x="1" y="4297367"/>
            <a:ext cx="12192000" cy="2554545"/>
          </a:xfrm>
          <a:prstGeom prst="rect">
            <a:avLst/>
          </a:prstGeom>
        </p:spPr>
        <p:txBody>
          <a:bodyPr wrap="square">
            <a:spAutoFit/>
          </a:bodyPr>
          <a:lstStyle/>
          <a:p>
            <a:r>
              <a:rPr lang="vi-VN" sz="3200" dirty="0">
                <a:solidFill>
                  <a:srgbClr val="FF00FF"/>
                </a:solidFill>
                <a:latin typeface="+mj-lt"/>
              </a:rPr>
              <a:t>- Dây nối trong mạch bị hỏng, dứt giữa nên mạch hở.</a:t>
            </a:r>
          </a:p>
          <a:p>
            <a:r>
              <a:rPr lang="vi-VN" sz="3200" dirty="0">
                <a:solidFill>
                  <a:srgbClr val="FF00FF"/>
                </a:solidFill>
                <a:latin typeface="+mj-lt"/>
              </a:rPr>
              <a:t>- Bóng đèn bị hỏng khiến mạch hở.</a:t>
            </a:r>
          </a:p>
          <a:p>
            <a:r>
              <a:rPr lang="vi-VN" sz="3200" dirty="0">
                <a:solidFill>
                  <a:srgbClr val="FF00FF"/>
                </a:solidFill>
                <a:latin typeface="+mj-lt"/>
              </a:rPr>
              <a:t>- Pin hết khiến mạch không được cung cấp điện.</a:t>
            </a:r>
            <a:endParaRPr lang="en-US" sz="3200" dirty="0">
              <a:solidFill>
                <a:srgbClr val="FF00FF"/>
              </a:solidFill>
              <a:latin typeface="+mj-lt"/>
            </a:endParaRPr>
          </a:p>
          <a:p>
            <a:pPr algn="just"/>
            <a:r>
              <a:rPr lang="en-US" sz="3200" dirty="0">
                <a:solidFill>
                  <a:srgbClr val="FF00FF"/>
                </a:solidFill>
                <a:latin typeface="Times New Roman" pitchFamily="18" charset="0"/>
                <a:cs typeface="Times New Roman" pitchFamily="18" charset="0"/>
              </a:rPr>
              <a:t>- N</a:t>
            </a:r>
            <a:r>
              <a:rPr lang="vi-VN" sz="3200" dirty="0">
                <a:solidFill>
                  <a:srgbClr val="FF00FF"/>
                </a:solidFill>
                <a:latin typeface="Times New Roman" pitchFamily="18" charset="0"/>
                <a:cs typeface="Times New Roman" pitchFamily="18" charset="0"/>
              </a:rPr>
              <a:t>ối sai cực đèn điôt phát quang vì đèn điôt phát quang chỉ cho dòng điện đi theo một chiều nhất định từ cực dương sang cực 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slide(fromTop)">
                                      <p:cBhvr>
                                        <p:cTn id="7" dur="1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22:  </a:t>
            </a:r>
            <a:r>
              <a:rPr lang="en-US" sz="2600" b="1" dirty="0" err="1">
                <a:solidFill>
                  <a:srgbClr val="FF00FF"/>
                </a:solidFill>
                <a:latin typeface="Times New Roman" pitchFamily="18" charset="0"/>
                <a:cs typeface="Times New Roman" pitchFamily="18" charset="0"/>
              </a:rPr>
              <a:t>TÁC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DỤNG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CỦA</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DÒNG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ĐIỆN</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NGUỒN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825966"/>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0" name="TextBox 19"/>
          <p:cNvSpPr txBox="1"/>
          <p:nvPr/>
        </p:nvSpPr>
        <p:spPr>
          <a:xfrm>
            <a:off x="0" y="1255457"/>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 pin, </a:t>
            </a:r>
            <a:r>
              <a:rPr lang="en-US" sz="2800" dirty="0" err="1">
                <a:solidFill>
                  <a:srgbClr val="0000FF"/>
                </a:solidFill>
                <a:latin typeface="Times New Roman" pitchFamily="18" charset="0"/>
                <a:cs typeface="Times New Roman" pitchFamily="18" charset="0"/>
              </a:rPr>
              <a:t>acquy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17403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DÒNG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23" name="TextBox 22"/>
          <p:cNvSpPr txBox="1"/>
          <p:nvPr/>
        </p:nvSpPr>
        <p:spPr>
          <a:xfrm>
            <a:off x="0" y="2225293"/>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đèn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a:t>
            </a:r>
          </a:p>
        </p:txBody>
      </p:sp>
      <p:sp>
        <p:nvSpPr>
          <p:cNvPr id="22" name="TextBox 21"/>
          <p:cNvSpPr txBox="1"/>
          <p:nvPr/>
        </p:nvSpPr>
        <p:spPr>
          <a:xfrm>
            <a:off x="0" y="2751765"/>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upRigh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upRight)">
                                      <p:cBhvr>
                                        <p:cTn id="1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942140"/>
            <a:ext cx="12142880" cy="430876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1000" fill="hold"/>
                                        <p:tgtEl>
                                          <p:spTgt spid="6146"/>
                                        </p:tgtEl>
                                        <p:attrNameLst>
                                          <p:attrName>ppt_x</p:attrName>
                                        </p:attrNameLst>
                                      </p:cBhvr>
                                      <p:tavLst>
                                        <p:tav tm="0">
                                          <p:val>
                                            <p:strVal val="0-#ppt_w/2"/>
                                          </p:val>
                                        </p:tav>
                                        <p:tav tm="100000">
                                          <p:val>
                                            <p:strVal val="#ppt_x"/>
                                          </p:val>
                                        </p:tav>
                                      </p:tavLst>
                                    </p:anim>
                                    <p:anim calcmode="lin" valueType="num">
                                      <p:cBhvr additive="base">
                                        <p:cTn id="8" dur="1000" fill="hold"/>
                                        <p:tgtEl>
                                          <p:spTgt spid="61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535382" y="0"/>
            <a:ext cx="6444641" cy="3200400"/>
          </a:xfrm>
          <a:prstGeom prst="rect">
            <a:avLst/>
          </a:prstGeom>
          <a:noFill/>
          <a:ln w="9525">
            <a:noFill/>
            <a:miter lim="800000"/>
            <a:headEnd/>
            <a:tailEnd/>
          </a:ln>
          <a:effectLst/>
        </p:spPr>
      </p:pic>
      <p:sp>
        <p:nvSpPr>
          <p:cNvPr id="4" name="Rectangle 3"/>
          <p:cNvSpPr/>
          <p:nvPr/>
        </p:nvSpPr>
        <p:spPr>
          <a:xfrm>
            <a:off x="0" y="3036654"/>
            <a:ext cx="12192000" cy="2554545"/>
          </a:xfrm>
          <a:prstGeom prst="rect">
            <a:avLst/>
          </a:prstGeom>
        </p:spPr>
        <p:txBody>
          <a:bodyPr wrap="square">
            <a:spAutoFit/>
          </a:bodyPr>
          <a:lstStyle/>
          <a:p>
            <a:pPr algn="just"/>
            <a:r>
              <a:rPr lang="en-US" sz="3200" dirty="0">
                <a:solidFill>
                  <a:srgbClr val="FF00FF"/>
                </a:solidFill>
                <a:latin typeface="Times New Roman" pitchFamily="18" charset="0"/>
                <a:cs typeface="Times New Roman" pitchFamily="18" charset="0"/>
              </a:rPr>
              <a:t>*</a:t>
            </a:r>
            <a:r>
              <a:rPr lang="vi-VN" sz="3200" dirty="0">
                <a:solidFill>
                  <a:srgbClr val="FF00FF"/>
                </a:solidFill>
                <a:latin typeface="Times New Roman" pitchFamily="18" charset="0"/>
                <a:cs typeface="Times New Roman" pitchFamily="18" charset="0"/>
              </a:rPr>
              <a:t> Ví dụ về tác dụng nhiệt:</a:t>
            </a:r>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Khi cắm phích điện của bàn là (bàn ủi) vào ổ cắm điện, dòng điện chạy qua làm cho bàn là nóng lên, nhờ đó ta có thể ủi cho quần áo thẳng ra.</a:t>
            </a:r>
            <a:endParaRPr lang="en-US" sz="3200" dirty="0">
              <a:solidFill>
                <a:srgbClr val="FF00FF"/>
              </a:solidFill>
              <a:latin typeface="Times New Roman" pitchFamily="18" charset="0"/>
              <a:cs typeface="Times New Roman" pitchFamily="18" charset="0"/>
            </a:endParaRPr>
          </a:p>
          <a:p>
            <a:pPr algn="just"/>
            <a:r>
              <a:rPr lang="en-US" sz="3200" dirty="0">
                <a:solidFill>
                  <a:srgbClr val="FF00FF"/>
                </a:solidFill>
                <a:latin typeface="Times New Roman" pitchFamily="18" charset="0"/>
                <a:cs typeface="Times New Roman" pitchFamily="18" charset="0"/>
              </a:rPr>
              <a:t>* VD </a:t>
            </a:r>
            <a:r>
              <a:rPr lang="en-US" sz="3200" dirty="0" err="1">
                <a:solidFill>
                  <a:srgbClr val="FF00FF"/>
                </a:solidFill>
                <a:latin typeface="Times New Roman" pitchFamily="18" charset="0"/>
                <a:cs typeface="Times New Roman" pitchFamily="18" charset="0"/>
              </a:rPr>
              <a:t>khác</a:t>
            </a:r>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bếp điện, tủ lạnh, điều hòa nhiệt độ, nồi cơm điện, ấm điện,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máy</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nước</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nóng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máy</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sấy</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tóc</a:t>
            </a:r>
            <a:r>
              <a:rPr lang="en-US" sz="3200" dirty="0">
                <a:solidFill>
                  <a:srgbClr val="FF00FF"/>
                </a:solidFill>
                <a:latin typeface="Times New Roman" pitchFamily="18" charset="0"/>
                <a:cs typeface="Times New Roman" pitchFamily="18" charset="0"/>
              </a:rPr>
              <a:t>..</a:t>
            </a:r>
            <a:r>
              <a:rPr lang="vi-VN" sz="3200" dirty="0">
                <a:solidFill>
                  <a:srgbClr val="FF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Bottom)">
                                      <p:cBhvr>
                                        <p:cTn id="7" dur="1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3517</TotalTime>
  <Words>841</Words>
  <Application>Microsoft Office PowerPoint</Application>
  <PresentationFormat>Widescreen</PresentationFormat>
  <Paragraphs>73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Nguyễn Thị Nữ</cp:lastModifiedBy>
  <cp:revision>830</cp:revision>
  <dcterms:created xsi:type="dcterms:W3CDTF">2022-07-11T10:05:56Z</dcterms:created>
  <dcterms:modified xsi:type="dcterms:W3CDTF">2024-01-23T13:08:40Z</dcterms:modified>
</cp:coreProperties>
</file>