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4" r:id="rId2"/>
    <p:sldId id="295" r:id="rId3"/>
    <p:sldId id="315" r:id="rId4"/>
    <p:sldId id="323" r:id="rId5"/>
    <p:sldId id="322" r:id="rId6"/>
    <p:sldId id="309" r:id="rId7"/>
    <p:sldId id="319" r:id="rId8"/>
    <p:sldId id="320" r:id="rId9"/>
    <p:sldId id="321" r:id="rId10"/>
    <p:sldId id="307" r:id="rId11"/>
    <p:sldId id="318" r:id="rId12"/>
    <p:sldId id="308" r:id="rId13"/>
    <p:sldId id="325" r:id="rId14"/>
    <p:sldId id="326" r:id="rId15"/>
    <p:sldId id="328" r:id="rId16"/>
    <p:sldId id="327" r:id="rId17"/>
    <p:sldId id="303" r:id="rId18"/>
    <p:sldId id="317" r:id="rId19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9F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94" d="100"/>
          <a:sy n="94" d="100"/>
        </p:scale>
        <p:origin x="930" y="78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AAD9-1C28-43B4-8031-A477F46F220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25013-4BF5-4603-9672-345FAFD90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5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DACF9-D679-4696-8629-3DA69BED2266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234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720169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2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5943600" cy="283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64924" y="84148"/>
            <a:ext cx="6039492" cy="457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457200"/>
            <a:ext cx="5791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: </a:t>
            </a:r>
          </a:p>
          <a:p>
            <a:pPr algn="ctr"/>
            <a:r>
              <a:rPr lang="vi-VN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 HÓA LỊCH SỬ TRUYỀN THỐNG</a:t>
            </a:r>
          </a:p>
          <a:p>
            <a:pPr algn="ctr"/>
            <a:r>
              <a:rPr lang="vi-VN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5: VỊNH HẠ LONG VỚI GIÁ TRỊ VĂN HÓA, LỊCH SỬ</a:t>
            </a:r>
            <a:endParaRPr lang="en-US" sz="1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9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657600"/>
            <a:ext cx="6057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Sông Bạch Đằng với ba chiến thắng </a:t>
            </a:r>
            <a:r>
              <a:rPr lang="vi-VN"/>
              <a:t>quân xâm </a:t>
            </a:r>
            <a:r>
              <a:rPr lang="vi-VN" dirty="0"/>
              <a:t>lược vang dội 938, 981, 1288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1524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Long</a:t>
            </a:r>
            <a:endParaRPr lang="vi-VN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1800" b="1" dirty="0">
                <a:effectLst/>
                <a:latin typeface="Times New Roman" pitchFamily="18" charset="0"/>
                <a:cs typeface="Times New Roman" pitchFamily="18" charset="0"/>
              </a:rPr>
              <a:t>2.1. Giá trị văn hóa của vùng đất Hạ Long:</a:t>
            </a:r>
            <a:endParaRPr lang="en-US" sz="1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276600" cy="247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14400"/>
            <a:ext cx="3429000" cy="247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76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182757" cy="263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3962400"/>
            <a:ext cx="335280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/>
              <a:t>Lễ hội đền Đức Ông Trần Quốc Nghiễn 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3200400" cy="26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45153" y="3886200"/>
            <a:ext cx="231185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i="1" dirty="0"/>
              <a:t>Hình 5.8. Lễ hội đền Bà Men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1524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Long</a:t>
            </a:r>
            <a:endParaRPr lang="vi-VN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1800" b="1" dirty="0">
                <a:effectLst/>
                <a:latin typeface="Times New Roman" pitchFamily="18" charset="0"/>
                <a:cs typeface="Times New Roman" pitchFamily="18" charset="0"/>
              </a:rPr>
              <a:t>2.2. Vài nét về con người Hạ Long:</a:t>
            </a:r>
            <a:endParaRPr lang="en-US" sz="1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4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3923"/>
            <a:ext cx="2209800" cy="293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3663210"/>
            <a:ext cx="20980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Rước tượng Đức thánh Trần trong lễ hội Bạch Đằng tại TX Quảng Yên </a:t>
            </a:r>
          </a:p>
          <a:p>
            <a:r>
              <a:rPr lang="vi-VN" dirty="0"/>
              <a:t> </a:t>
            </a:r>
          </a:p>
        </p:txBody>
      </p:sp>
      <p:pic>
        <p:nvPicPr>
          <p:cNvPr id="1026" name="Picture 2" descr="http://www.didulich.net/Portals/0/nam2021/thang01/DinhGiangVong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3923"/>
            <a:ext cx="1981200" cy="291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178" y="3736872"/>
            <a:ext cx="2133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Lễ rước nước của Lễ hội đình Giang Võng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"/>
            <a:ext cx="2444588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53000" y="3661016"/>
            <a:ext cx="2514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5.9.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vịnh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389432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鲜花, 植物, 室内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6769">
            <a:off x="2564550" y="-914126"/>
            <a:ext cx="3100498" cy="4367999"/>
          </a:xfrm>
          <a:prstGeom prst="rect">
            <a:avLst/>
          </a:prstGeom>
        </p:spPr>
      </p:pic>
      <p:pic>
        <p:nvPicPr>
          <p:cNvPr id="3" name="图片 2" descr="图片包含 动物, 软体动物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0"/>
            <a:ext cx="8229600" cy="635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034" y="309612"/>
            <a:ext cx="1633468" cy="15395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D589B6-6573-46B0-8EB3-617054E5B10A}"/>
              </a:ext>
            </a:extLst>
          </p:cNvPr>
          <p:cNvSpPr/>
          <p:nvPr/>
        </p:nvSpPr>
        <p:spPr>
          <a:xfrm>
            <a:off x="884102" y="1524000"/>
            <a:ext cx="5761858" cy="1493209"/>
          </a:xfrm>
          <a:prstGeom prst="rect">
            <a:avLst/>
          </a:prstGeom>
        </p:spPr>
        <p:txBody>
          <a:bodyPr wrap="none" lIns="61448" tIns="30724" rIns="61448" bIns="30724">
            <a:spAutoFit/>
          </a:bodyPr>
          <a:lstStyle/>
          <a:p>
            <a:pPr algn="ctr"/>
            <a:r>
              <a:rPr lang="en-US" sz="9300" b="1" dirty="0" err="1">
                <a:solidFill>
                  <a:srgbClr val="CF5F1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Luyện</a:t>
            </a:r>
            <a:r>
              <a:rPr lang="en-US" sz="9300" b="1" dirty="0">
                <a:solidFill>
                  <a:srgbClr val="CF5F1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9300" b="1" dirty="0" err="1">
                <a:solidFill>
                  <a:srgbClr val="CF5F13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endParaRPr lang="en-US" sz="9300" b="1" dirty="0">
              <a:solidFill>
                <a:srgbClr val="CF5F13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1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487CB42-D852-4CE3-A749-3B7792AFE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pic>
        <p:nvPicPr>
          <p:cNvPr id="3" name="Picture 2" descr="22858PICdbgea5Gz679dY_PIC2018.png">
            <a:extLst>
              <a:ext uri="{FF2B5EF4-FFF2-40B4-BE49-F238E27FC236}">
                <a16:creationId xmlns:a16="http://schemas.microsoft.com/office/drawing/2014/main" id="{FC340B59-C102-4598-82EB-2C7A228022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5706" y="1229883"/>
            <a:ext cx="3383894" cy="3342117"/>
          </a:xfrm>
          <a:prstGeom prst="rect">
            <a:avLst/>
          </a:prstGeom>
        </p:spPr>
      </p:pic>
      <p:pic>
        <p:nvPicPr>
          <p:cNvPr id="4" name="PA_图片 18">
            <a:extLst>
              <a:ext uri="{FF2B5EF4-FFF2-40B4-BE49-F238E27FC236}">
                <a16:creationId xmlns:a16="http://schemas.microsoft.com/office/drawing/2014/main" id="{4AFCA43A-25CE-41C1-BC49-DEC9F4F0017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5501" y="-952501"/>
            <a:ext cx="2666999" cy="5486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A6DA3F-4E08-4130-9319-E734D6DC3AF5}"/>
              </a:ext>
            </a:extLst>
          </p:cNvPr>
          <p:cNvSpPr txBox="1"/>
          <p:nvPr/>
        </p:nvSpPr>
        <p:spPr>
          <a:xfrm>
            <a:off x="1219200" y="1229883"/>
            <a:ext cx="4495800" cy="1785597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r>
              <a:rPr lang="vi-VN" sz="1600" b="1" i="1" dirty="0"/>
              <a:t>Nhóm 1,2</a:t>
            </a:r>
            <a:r>
              <a:rPr lang="vi-VN" sz="1600" b="1" dirty="0"/>
              <a:t>:</a:t>
            </a:r>
            <a:r>
              <a:rPr lang="vi-VN" sz="1600" i="1" dirty="0"/>
              <a:t> </a:t>
            </a:r>
            <a:r>
              <a:rPr lang="en-US" sz="1600" i="1" dirty="0" err="1"/>
              <a:t>Chứng</a:t>
            </a:r>
            <a:r>
              <a:rPr lang="en-US" sz="1600" i="1" dirty="0"/>
              <a:t> minh </a:t>
            </a:r>
            <a:r>
              <a:rPr lang="en-US" sz="1600" i="1" dirty="0" err="1"/>
              <a:t>rằng</a:t>
            </a:r>
            <a:r>
              <a:rPr lang="en-US" sz="1600" i="1" dirty="0"/>
              <a:t> </a:t>
            </a:r>
            <a:r>
              <a:rPr lang="en-US" sz="1600" i="1" dirty="0" err="1"/>
              <a:t>văn</a:t>
            </a:r>
            <a:r>
              <a:rPr lang="en-US" sz="1600" i="1" dirty="0"/>
              <a:t> </a:t>
            </a:r>
            <a:r>
              <a:rPr lang="en-US" sz="1600" i="1" dirty="0" err="1"/>
              <a:t>hoá</a:t>
            </a:r>
            <a:r>
              <a:rPr lang="en-US" sz="1600" i="1" dirty="0"/>
              <a:t> </a:t>
            </a:r>
            <a:r>
              <a:rPr lang="en-US" sz="1600" i="1" dirty="0" err="1"/>
              <a:t>Hạ</a:t>
            </a:r>
            <a:r>
              <a:rPr lang="en-US" sz="1600" i="1" dirty="0"/>
              <a:t> Long </a:t>
            </a:r>
            <a:r>
              <a:rPr lang="en-US" sz="1600" i="1" dirty="0" err="1"/>
              <a:t>là</a:t>
            </a:r>
            <a:r>
              <a:rPr lang="en-US" sz="1600" i="1" dirty="0"/>
              <a:t> </a:t>
            </a:r>
            <a:r>
              <a:rPr lang="en-US" sz="1600" i="1" dirty="0" err="1"/>
              <a:t>nền</a:t>
            </a:r>
            <a:r>
              <a:rPr lang="en-US" sz="1600" i="1" dirty="0"/>
              <a:t> </a:t>
            </a:r>
            <a:r>
              <a:rPr lang="en-US" sz="1600" i="1" dirty="0" err="1"/>
              <a:t>văn</a:t>
            </a:r>
            <a:r>
              <a:rPr lang="en-US" sz="1600" i="1" dirty="0"/>
              <a:t> </a:t>
            </a:r>
            <a:r>
              <a:rPr lang="en-US" sz="1600" i="1" dirty="0" err="1"/>
              <a:t>hoá</a:t>
            </a:r>
            <a:r>
              <a:rPr lang="en-US" sz="1600" i="1" dirty="0"/>
              <a:t> </a:t>
            </a:r>
            <a:r>
              <a:rPr lang="en-US" sz="1600" i="1" dirty="0" err="1"/>
              <a:t>tổng</a:t>
            </a:r>
            <a:r>
              <a:rPr lang="en-US" sz="1600" i="1" dirty="0"/>
              <a:t> </a:t>
            </a:r>
            <a:r>
              <a:rPr lang="en-US" sz="1600" i="1" dirty="0" err="1"/>
              <a:t>hoà</a:t>
            </a:r>
            <a:r>
              <a:rPr lang="en-US" sz="1600" i="1" dirty="0"/>
              <a:t> </a:t>
            </a:r>
            <a:r>
              <a:rPr lang="en-US" sz="1600" i="1" dirty="0" err="1"/>
              <a:t>của</a:t>
            </a:r>
            <a:r>
              <a:rPr lang="en-US" sz="1600" i="1" dirty="0"/>
              <a:t> </a:t>
            </a:r>
            <a:r>
              <a:rPr lang="en-US" sz="1600" i="1" dirty="0" err="1"/>
              <a:t>giá</a:t>
            </a:r>
            <a:r>
              <a:rPr lang="en-US" sz="1600" i="1" dirty="0"/>
              <a:t> </a:t>
            </a:r>
            <a:r>
              <a:rPr lang="en-US" sz="1600" i="1" dirty="0" err="1"/>
              <a:t>trị</a:t>
            </a:r>
            <a:r>
              <a:rPr lang="en-US" sz="1600" i="1" dirty="0"/>
              <a:t> </a:t>
            </a:r>
            <a:r>
              <a:rPr lang="en-US" sz="1600" i="1" dirty="0" err="1"/>
              <a:t>lịch</a:t>
            </a:r>
            <a:r>
              <a:rPr lang="en-US" sz="1600" i="1" dirty="0"/>
              <a:t> </a:t>
            </a:r>
            <a:r>
              <a:rPr lang="en-US" sz="1600" i="1" dirty="0" err="1"/>
              <a:t>sử</a:t>
            </a:r>
            <a:r>
              <a:rPr lang="en-US" sz="1600" i="1" dirty="0"/>
              <a:t> </a:t>
            </a:r>
            <a:r>
              <a:rPr lang="en-US" sz="1600" i="1" dirty="0" err="1"/>
              <a:t>và</a:t>
            </a:r>
            <a:r>
              <a:rPr lang="en-US" sz="1600" i="1" dirty="0"/>
              <a:t> </a:t>
            </a:r>
            <a:r>
              <a:rPr lang="en-US" sz="1600" i="1" dirty="0" err="1"/>
              <a:t>giá</a:t>
            </a:r>
            <a:r>
              <a:rPr lang="en-US" sz="1600" i="1" dirty="0"/>
              <a:t> </a:t>
            </a:r>
            <a:r>
              <a:rPr lang="en-US" sz="1600" i="1" dirty="0" err="1"/>
              <a:t>trị</a:t>
            </a:r>
            <a:r>
              <a:rPr lang="en-US" sz="1600" i="1" dirty="0"/>
              <a:t> con </a:t>
            </a:r>
            <a:r>
              <a:rPr lang="en-US" sz="1600" i="1" dirty="0" err="1"/>
              <a:t>người</a:t>
            </a:r>
            <a:r>
              <a:rPr lang="vi-VN" sz="1600" i="1" dirty="0"/>
              <a:t>?</a:t>
            </a:r>
            <a:endParaRPr lang="en-US" sz="1600" dirty="0"/>
          </a:p>
          <a:p>
            <a:r>
              <a:rPr lang="vi-VN" sz="1600" b="1" i="1" dirty="0"/>
              <a:t>Nhóm 3,4:</a:t>
            </a:r>
            <a:r>
              <a:rPr lang="vi-VN" sz="1600" i="1" dirty="0"/>
              <a:t> Với vai trò là học sinh, em cần làm gì để gìn giữ và phát huy những giá trị của văn hoá Hạ Long?</a:t>
            </a:r>
            <a:endParaRPr lang="en-US" sz="1600" dirty="0"/>
          </a:p>
          <a:p>
            <a:pPr algn="ctr"/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125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>
            <a:extLst>
              <a:ext uri="{FF2B5EF4-FFF2-40B4-BE49-F238E27FC236}">
                <a16:creationId xmlns:a16="http://schemas.microsoft.com/office/drawing/2014/main" id="{51A16098-1F4B-42EC-9F21-245E08E1D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21" y="577167"/>
            <a:ext cx="3390343" cy="3350967"/>
          </a:xfrm>
          <a:prstGeom prst="ellipse">
            <a:avLst/>
          </a:prstGeom>
          <a:noFill/>
          <a:ln w="9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1413" tIns="30706" rIns="61413" bIns="30706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200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04CD2AE4-ED58-4DFF-8754-1E66A77A5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672" y="729530"/>
            <a:ext cx="395148" cy="3904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1413" tIns="30706" rIns="61413" bIns="30706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</a:rPr>
              <a:t>1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4" name="Oval 11">
            <a:extLst>
              <a:ext uri="{FF2B5EF4-FFF2-40B4-BE49-F238E27FC236}">
                <a16:creationId xmlns:a16="http://schemas.microsoft.com/office/drawing/2014/main" id="{5BCEA225-B6BB-4603-ABE5-AC965BADB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764" y="3550118"/>
            <a:ext cx="395148" cy="3904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1413" tIns="30706" rIns="61413" bIns="30706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</a:rPr>
              <a:t>5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5" name="Oval 12">
            <a:extLst>
              <a:ext uri="{FF2B5EF4-FFF2-40B4-BE49-F238E27FC236}">
                <a16:creationId xmlns:a16="http://schemas.microsoft.com/office/drawing/2014/main" id="{67380E9A-5285-4132-821E-3C0CA5C0A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113" y="3007211"/>
            <a:ext cx="396218" cy="3904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1413" tIns="30706" rIns="61413" bIns="30706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 dirty="0">
                <a:solidFill>
                  <a:schemeClr val="bg1"/>
                </a:solidFill>
                <a:latin typeface="微软雅黑" pitchFamily="34" charset="-122"/>
              </a:rPr>
              <a:t>4</a:t>
            </a:r>
            <a:endParaRPr lang="zh-CN" altLang="en-US" sz="1600" b="1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6" name="Oval 13">
            <a:extLst>
              <a:ext uri="{FF2B5EF4-FFF2-40B4-BE49-F238E27FC236}">
                <a16:creationId xmlns:a16="http://schemas.microsoft.com/office/drawing/2014/main" id="{613D4835-53C9-483F-81B4-ADD12A654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872" y="1456779"/>
            <a:ext cx="396218" cy="3904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61413" tIns="30706" rIns="61413" bIns="30706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</a:rPr>
              <a:t>2</a:t>
            </a:r>
            <a:endParaRPr lang="zh-CN" altLang="en-US" sz="1600" b="1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C216BD58-7FCF-4954-B34F-F379D204F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929" y="2252650"/>
            <a:ext cx="395148" cy="3904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1413" tIns="30706" rIns="61413" bIns="30706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>
                <a:solidFill>
                  <a:schemeClr val="bg1"/>
                </a:solidFill>
                <a:latin typeface="微软雅黑" pitchFamily="34" charset="-122"/>
              </a:rPr>
              <a:t>3</a:t>
            </a:r>
            <a:endParaRPr lang="zh-CN" altLang="en-US" sz="1600" b="1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B8CFC314-39E1-4BB8-820C-705C0E5C8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67615"/>
            <a:ext cx="4601977" cy="82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448" tIns="30724" rIns="61448" bIns="3072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vi-VN" sz="1900" dirty="0">
                <a:solidFill>
                  <a:srgbClr val="59595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sz="1400" dirty="0">
                <a:solidFill>
                  <a:srgbClr val="59595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Tìm hiểu những bản sắc văn hóa vốn có của văn hóa Hạ Long...</a:t>
            </a:r>
            <a:endParaRPr lang="zh-CN" altLang="zh-CN" sz="1400" dirty="0">
              <a:solidFill>
                <a:srgbClr val="595959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073345C2-2D16-4EAC-ADB7-5C0374C06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59" y="779513"/>
            <a:ext cx="3003764" cy="29658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61413" tIns="30706" rIns="61413" bIns="30706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200" b="1">
              <a:solidFill>
                <a:schemeClr val="tx1"/>
              </a:solidFill>
              <a:ea typeface="宋体" pitchFamily="2" charset="-122"/>
            </a:endParaRPr>
          </a:p>
        </p:txBody>
      </p:sp>
      <p:pic>
        <p:nvPicPr>
          <p:cNvPr id="2050" name="Picture 2" descr="Káº¿t quáº£ hÃ¬nh áº£nh cho ra khÆ¡i">
            <a:extLst>
              <a:ext uri="{FF2B5EF4-FFF2-40B4-BE49-F238E27FC236}">
                <a16:creationId xmlns:a16="http://schemas.microsoft.com/office/drawing/2014/main" id="{AC15A8D2-7615-4F7C-82D0-53F0A885D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4" y="952882"/>
            <a:ext cx="2673732" cy="2610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9">
            <a:extLst>
              <a:ext uri="{FF2B5EF4-FFF2-40B4-BE49-F238E27FC236}">
                <a16:creationId xmlns:a16="http://schemas.microsoft.com/office/drawing/2014/main" id="{F842C557-2E44-4394-B753-65C18A990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21" y="2867157"/>
            <a:ext cx="1073783" cy="10609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61413" tIns="30706" rIns="61413" bIns="30706"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200" b="1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768EA7D3-DF03-4093-A52D-0B7309F6D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61" y="3048958"/>
            <a:ext cx="892102" cy="72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413" tIns="30706" rIns="61413" bIns="307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vi-VN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của HS</a:t>
            </a:r>
            <a:endParaRPr lang="en-US" altLang="zh-C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74090" y="1197487"/>
            <a:ext cx="4114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400" dirty="0">
                <a:solidFill>
                  <a:srgbClr val="59595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Tích cực trau dồi hiểu biết của mình về những giá trị văn hóa tốt đẹp của tỉnh nhà...</a:t>
            </a:r>
            <a:endParaRPr lang="en-US" sz="1400" dirty="0">
              <a:solidFill>
                <a:srgbClr val="595959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45077" y="1955424"/>
            <a:ext cx="4114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 </a:t>
            </a:r>
            <a:r>
              <a:rPr lang="vi-VN" sz="1400" dirty="0">
                <a:solidFill>
                  <a:srgbClr val="595959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 sinh cần phải đặt trách nhiệm giữ gìn bản sắc văn hóa dân tộc lên hàng đầu....</a:t>
            </a:r>
            <a:endParaRPr lang="en-US" sz="1400" dirty="0">
              <a:solidFill>
                <a:srgbClr val="595959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56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0.17356 0.29051 " pathEditMode="relative" rAng="0" ptsTypes="AA">
                                      <p:cBhvr>
                                        <p:cTn id="29" dur="500" spd="-99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8685" y="1451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0.23138 0.15555 " pathEditMode="relative" rAng="0" ptsTypes="AA">
                                      <p:cBhvr>
                                        <p:cTn id="31" dur="500" spd="-99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1576" y="777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25 -2.59259E-6 " pathEditMode="relative" rAng="0" ptsTypes="AA">
                                      <p:cBhvr>
                                        <p:cTn id="33" dur="500" spd="-99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23138 -0.15556 " pathEditMode="relative" rAng="0" ptsTypes="AA">
                                      <p:cBhvr>
                                        <p:cTn id="35" dur="500" spd="-99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1576" y="-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17356 -0.29051 " pathEditMode="relative" rAng="0" ptsTypes="AA">
                                      <p:cBhvr>
                                        <p:cTn id="37" dur="500" spd="-99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8685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autoUpdateAnimBg="0"/>
      <p:bldP spid="3" grpId="1" animBg="1" autoUpdateAnimBg="0"/>
      <p:bldP spid="4" grpId="0" animBg="1" autoUpdateAnimBg="0"/>
      <p:bldP spid="4" grpId="1" animBg="1" autoUpdateAnimBg="0"/>
      <p:bldP spid="5" grpId="0" animBg="1" autoUpdateAnimBg="0"/>
      <p:bldP spid="5" grpId="1" animBg="1" autoUpdateAnimBg="0"/>
      <p:bldP spid="6" grpId="0" animBg="1" autoUpdateAnimBg="0"/>
      <p:bldP spid="6" grpId="1" animBg="1" autoUpdateAnimBg="0"/>
      <p:bldP spid="7" grpId="0" animBg="1" autoUpdateAnimBg="0"/>
      <p:bldP spid="7" grpId="1" animBg="1" autoUpdateAnimBg="0"/>
      <p:bldP spid="8" grpId="0"/>
      <p:bldP spid="14" grpId="0" animBg="1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8F6F7B-62A3-4B65-9FC4-680424F95D73}"/>
              </a:ext>
            </a:extLst>
          </p:cNvPr>
          <p:cNvSpPr txBox="1">
            <a:spLocks noChangeArrowheads="1"/>
          </p:cNvSpPr>
          <p:nvPr/>
        </p:nvSpPr>
        <p:spPr>
          <a:xfrm>
            <a:off x="584488" y="1217083"/>
            <a:ext cx="7098030" cy="2900892"/>
          </a:xfrm>
          <a:prstGeom prst="rect">
            <a:avLst/>
          </a:prstGeom>
          <a:noFill/>
        </p:spPr>
        <p:txBody>
          <a:bodyPr lIns="61448" tIns="30724" rIns="61448" bIns="30724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/>
              <a:t>  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96470F59-417C-496D-AA8A-5462A5D69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79" y="329142"/>
            <a:ext cx="7880076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>
            <a:extLst>
              <a:ext uri="{FF2B5EF4-FFF2-40B4-BE49-F238E27FC236}">
                <a16:creationId xmlns:a16="http://schemas.microsoft.com/office/drawing/2014/main" id="{B82475E1-7EC2-4DC6-94B3-5927208AA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51" y="454025"/>
            <a:ext cx="1923746" cy="954617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1448" tIns="30724" rIns="61448" bIns="30724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685800"/>
            <a:ext cx="47869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Đóng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hướng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du </a:t>
            </a:r>
            <a:r>
              <a:rPr lang="en-US" sz="2400" dirty="0" err="1"/>
              <a:t>lịch</a:t>
            </a:r>
            <a:r>
              <a:rPr lang="en-US" sz="2400" dirty="0"/>
              <a:t>,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r>
              <a:rPr lang="en-US" sz="2400" dirty="0"/>
              <a:t> </a:t>
            </a:r>
            <a:r>
              <a:rPr lang="en-US" sz="2400" dirty="0" err="1"/>
              <a:t>nhằm</a:t>
            </a:r>
            <a:r>
              <a:rPr lang="en-US" sz="2400" dirty="0"/>
              <a:t> </a:t>
            </a:r>
            <a:r>
              <a:rPr lang="en-US" sz="2400" dirty="0" err="1"/>
              <a:t>quảng</a:t>
            </a:r>
            <a:r>
              <a:rPr lang="en-US" sz="2400" dirty="0"/>
              <a:t> </a:t>
            </a:r>
            <a:r>
              <a:rPr lang="en-US" sz="2400" dirty="0" err="1"/>
              <a:t>bá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hoá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Hạ</a:t>
            </a:r>
            <a:r>
              <a:rPr lang="en-US" sz="2400" dirty="0"/>
              <a:t> Long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bè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quốc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(</a:t>
            </a:r>
            <a:r>
              <a:rPr lang="en-US" sz="2400" dirty="0" err="1"/>
              <a:t>bằng</a:t>
            </a:r>
            <a:r>
              <a:rPr lang="vi-VN" sz="2400" dirty="0"/>
              <a:t> Ti</a:t>
            </a:r>
            <a:r>
              <a:rPr lang="en-US" sz="2400" dirty="0" err="1"/>
              <a:t>ếng</a:t>
            </a:r>
            <a:r>
              <a:rPr lang="en-US" sz="2400" dirty="0"/>
              <a:t> </a:t>
            </a:r>
            <a:r>
              <a:rPr lang="en-US" sz="2400" dirty="0" err="1"/>
              <a:t>Anh</a:t>
            </a:r>
            <a:r>
              <a:rPr 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23917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990601" y="205236"/>
            <a:ext cx="297180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</a:rPr>
              <a:t>DỰ ÁN (Giao từ bài 4)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8288" y="838200"/>
            <a:ext cx="472791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000" b="1" dirty="0"/>
              <a:t>Thuyết trình và làm sản phẩm</a:t>
            </a:r>
            <a:r>
              <a:rPr lang="vi-VN" sz="2000" dirty="0"/>
              <a:t> (thiết kế đồ hoạ thông tin (infographic), sổ tay giới thiệu, viết truyện tranh, làm video...) </a:t>
            </a:r>
            <a:r>
              <a:rPr lang="vi-VN" sz="2000" b="1" dirty="0"/>
              <a:t>về các di chỉ khảo cổ văn hoá Hạ Long</a:t>
            </a:r>
            <a:r>
              <a:rPr lang="vi-VN" sz="2000" dirty="0"/>
              <a:t>, các dấu ấn thời kì kháng chiến chống Pháp và chống Mỹ của vùng đất Hạ Long.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2663488" cy="266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12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59356"/>
            <a:ext cx="6096000" cy="4071514"/>
          </a:xfrm>
          <a:prstGeom prst="rect">
            <a:avLst/>
          </a:prstGeom>
        </p:spPr>
        <p:txBody>
          <a:bodyPr wrap="square" lIns="81930" tIns="40965" rIns="81930" bIns="40965">
            <a:spAutoFit/>
          </a:bodyPr>
          <a:lstStyle/>
          <a:p>
            <a:pPr indent="409651" algn="ctr">
              <a:lnSpc>
                <a:spcPct val="120000"/>
              </a:lnSpc>
            </a:pPr>
            <a:r>
              <a:rPr lang="vi-VN" sz="16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x-none" sz="16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Long</a:t>
            </a:r>
          </a:p>
          <a:p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Long</a:t>
            </a:r>
          </a:p>
          <a:p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, giữ gìn các di chỉ khảo cổ, di sản văn hóa vịnh Hạ Long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ý)</a:t>
            </a:r>
          </a:p>
          <a:p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 mới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 với Quảng Ninh.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Ngoạ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Ngoạ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vi-VN" sz="1600" dirty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Ngoạ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3" name="组合 21">
            <a:extLst>
              <a:ext uri="{FF2B5EF4-FFF2-40B4-BE49-F238E27FC236}">
                <a16:creationId xmlns:a16="http://schemas.microsoft.com/office/drawing/2014/main" id="{E85DD2F0-536E-45A4-AAE1-3EF30AA43F34}"/>
              </a:ext>
            </a:extLst>
          </p:cNvPr>
          <p:cNvGrpSpPr/>
          <p:nvPr/>
        </p:nvGrpSpPr>
        <p:grpSpPr>
          <a:xfrm>
            <a:off x="133717" y="228600"/>
            <a:ext cx="1573850" cy="3722241"/>
            <a:chOff x="-322450" y="168871"/>
            <a:chExt cx="5413655" cy="6340430"/>
          </a:xfrm>
        </p:grpSpPr>
        <p:pic>
          <p:nvPicPr>
            <p:cNvPr id="4" name="图片 13">
              <a:extLst>
                <a:ext uri="{FF2B5EF4-FFF2-40B4-BE49-F238E27FC236}">
                  <a16:creationId xmlns:a16="http://schemas.microsoft.com/office/drawing/2014/main" id="{AA15C525-C84E-45DA-9CCF-622ED8F7A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65119">
              <a:off x="-618408" y="3066073"/>
              <a:ext cx="2942875" cy="2350960"/>
            </a:xfrm>
            <a:prstGeom prst="rect">
              <a:avLst/>
            </a:prstGeom>
          </p:spPr>
        </p:pic>
        <p:grpSp>
          <p:nvGrpSpPr>
            <p:cNvPr id="5" name="组合 20">
              <a:extLst>
                <a:ext uri="{FF2B5EF4-FFF2-40B4-BE49-F238E27FC236}">
                  <a16:creationId xmlns:a16="http://schemas.microsoft.com/office/drawing/2014/main" id="{75441118-0E7E-4101-80CF-65540FFFBE13}"/>
                </a:ext>
              </a:extLst>
            </p:cNvPr>
            <p:cNvGrpSpPr/>
            <p:nvPr/>
          </p:nvGrpSpPr>
          <p:grpSpPr>
            <a:xfrm>
              <a:off x="-237411" y="168871"/>
              <a:ext cx="5328616" cy="6340430"/>
              <a:chOff x="-237411" y="168871"/>
              <a:chExt cx="5328616" cy="6340430"/>
            </a:xfrm>
          </p:grpSpPr>
          <p:pic>
            <p:nvPicPr>
              <p:cNvPr id="6" name="图片 18">
                <a:extLst>
                  <a:ext uri="{FF2B5EF4-FFF2-40B4-BE49-F238E27FC236}">
                    <a16:creationId xmlns:a16="http://schemas.microsoft.com/office/drawing/2014/main" id="{D1349DC1-E385-4A19-9AC6-AF7E19E8AF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947025" y="4583954"/>
                <a:ext cx="1837411" cy="1743573"/>
              </a:xfrm>
              <a:prstGeom prst="rect">
                <a:avLst/>
              </a:prstGeom>
            </p:spPr>
          </p:pic>
          <p:pic>
            <p:nvPicPr>
              <p:cNvPr id="7" name="图片 5">
                <a:extLst>
                  <a:ext uri="{FF2B5EF4-FFF2-40B4-BE49-F238E27FC236}">
                    <a16:creationId xmlns:a16="http://schemas.microsoft.com/office/drawing/2014/main" id="{60AA593B-1ED9-412C-9BE4-82D388D42F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2969" y="3163758"/>
                <a:ext cx="2660207" cy="3345543"/>
              </a:xfrm>
              <a:prstGeom prst="rect">
                <a:avLst/>
              </a:prstGeom>
            </p:spPr>
          </p:pic>
          <p:pic>
            <p:nvPicPr>
              <p:cNvPr id="8" name="图片 6">
                <a:extLst>
                  <a:ext uri="{FF2B5EF4-FFF2-40B4-BE49-F238E27FC236}">
                    <a16:creationId xmlns:a16="http://schemas.microsoft.com/office/drawing/2014/main" id="{1937F7CD-D077-4425-91D8-ED6163776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49833">
                <a:off x="2491839" y="2556761"/>
                <a:ext cx="2350495" cy="1865085"/>
              </a:xfrm>
              <a:prstGeom prst="rect">
                <a:avLst/>
              </a:prstGeom>
            </p:spPr>
          </p:pic>
          <p:pic>
            <p:nvPicPr>
              <p:cNvPr id="9" name="图片 7">
                <a:extLst>
                  <a:ext uri="{FF2B5EF4-FFF2-40B4-BE49-F238E27FC236}">
                    <a16:creationId xmlns:a16="http://schemas.microsoft.com/office/drawing/2014/main" id="{C1FC7C9C-45AD-4CF8-BF4F-266EFDCC7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61528">
                <a:off x="2114473" y="366144"/>
                <a:ext cx="2976732" cy="2378007"/>
              </a:xfrm>
              <a:prstGeom prst="rect">
                <a:avLst/>
              </a:prstGeom>
            </p:spPr>
          </p:pic>
          <p:pic>
            <p:nvPicPr>
              <p:cNvPr id="10" name="图片 8">
                <a:extLst>
                  <a:ext uri="{FF2B5EF4-FFF2-40B4-BE49-F238E27FC236}">
                    <a16:creationId xmlns:a16="http://schemas.microsoft.com/office/drawing/2014/main" id="{6C73A567-113D-4B4D-A61F-FE43441F8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1366" y="244975"/>
                <a:ext cx="2031433" cy="2673808"/>
              </a:xfrm>
              <a:prstGeom prst="rect">
                <a:avLst/>
              </a:prstGeom>
            </p:spPr>
          </p:pic>
          <p:pic>
            <p:nvPicPr>
              <p:cNvPr id="11" name="图片 9">
                <a:extLst>
                  <a:ext uri="{FF2B5EF4-FFF2-40B4-BE49-F238E27FC236}">
                    <a16:creationId xmlns:a16="http://schemas.microsoft.com/office/drawing/2014/main" id="{96A42D41-9CF3-492C-A41B-186F2B8EA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315199">
                <a:off x="390854" y="3108774"/>
                <a:ext cx="2765153" cy="3345543"/>
              </a:xfrm>
              <a:prstGeom prst="rect">
                <a:avLst/>
              </a:prstGeom>
            </p:spPr>
          </p:pic>
          <p:pic>
            <p:nvPicPr>
              <p:cNvPr id="12" name="图片 10">
                <a:extLst>
                  <a:ext uri="{FF2B5EF4-FFF2-40B4-BE49-F238E27FC236}">
                    <a16:creationId xmlns:a16="http://schemas.microsoft.com/office/drawing/2014/main" id="{65AD514F-9A05-414A-91AE-4B78DE903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200000">
                <a:off x="2745222" y="1976022"/>
                <a:ext cx="1837411" cy="1743573"/>
              </a:xfrm>
              <a:prstGeom prst="rect">
                <a:avLst/>
              </a:prstGeom>
            </p:spPr>
          </p:pic>
          <p:pic>
            <p:nvPicPr>
              <p:cNvPr id="13" name="图片 11">
                <a:extLst>
                  <a:ext uri="{FF2B5EF4-FFF2-40B4-BE49-F238E27FC236}">
                    <a16:creationId xmlns:a16="http://schemas.microsoft.com/office/drawing/2014/main" id="{C6F26DB4-7570-4BD4-81F5-A1993F7A10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89177">
                <a:off x="2482345" y="3694120"/>
                <a:ext cx="2455705" cy="1598734"/>
              </a:xfrm>
              <a:prstGeom prst="rect">
                <a:avLst/>
              </a:prstGeom>
            </p:spPr>
          </p:pic>
          <p:pic>
            <p:nvPicPr>
              <p:cNvPr id="14" name="图片 14">
                <a:extLst>
                  <a:ext uri="{FF2B5EF4-FFF2-40B4-BE49-F238E27FC236}">
                    <a16:creationId xmlns:a16="http://schemas.microsoft.com/office/drawing/2014/main" id="{895E4133-4C81-4918-A132-135862CB02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11981" y="1331738"/>
                <a:ext cx="3724570" cy="2975429"/>
              </a:xfrm>
              <a:prstGeom prst="rect">
                <a:avLst/>
              </a:prstGeom>
            </p:spPr>
          </p:pic>
          <p:pic>
            <p:nvPicPr>
              <p:cNvPr id="15" name="图片 15">
                <a:extLst>
                  <a:ext uri="{FF2B5EF4-FFF2-40B4-BE49-F238E27FC236}">
                    <a16:creationId xmlns:a16="http://schemas.microsoft.com/office/drawing/2014/main" id="{C4EBF079-FCC0-449F-B346-99BB5130B6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510184">
                <a:off x="1097483" y="597357"/>
                <a:ext cx="2455705" cy="159873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72974383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228600" y="169028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294877" y="20300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1550" y="1611448"/>
            <a:ext cx="1896667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/>
              <a:t>1. </a:t>
            </a:r>
            <a:r>
              <a:rPr lang="en-US" sz="2000" dirty="0"/>
              <a:t>V</a:t>
            </a:r>
            <a:r>
              <a:rPr lang="vi-VN" sz="2000" dirty="0"/>
              <a:t>ă</a:t>
            </a:r>
            <a:r>
              <a:rPr lang="en-US" sz="2000" dirty="0"/>
              <a:t>n </a:t>
            </a:r>
            <a:r>
              <a:rPr lang="en-US" sz="2000" dirty="0" err="1"/>
              <a:t>hoá</a:t>
            </a:r>
            <a:r>
              <a:rPr lang="en-US" sz="2000" dirty="0"/>
              <a:t> H</a:t>
            </a:r>
            <a:r>
              <a:rPr lang="vi-VN" sz="2000" dirty="0"/>
              <a:t>ạ </a:t>
            </a:r>
            <a:r>
              <a:rPr lang="en-US" sz="2000" dirty="0"/>
              <a:t> Long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1550" y="2514600"/>
            <a:ext cx="1896667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/>
              <a:t>2. </a:t>
            </a:r>
            <a:r>
              <a:rPr lang="en-US" sz="2000" dirty="0"/>
              <a:t>V</a:t>
            </a:r>
            <a:r>
              <a:rPr lang="vi-VN" sz="2000" dirty="0"/>
              <a:t>ă</a:t>
            </a:r>
            <a:r>
              <a:rPr lang="en-US" sz="2000" dirty="0"/>
              <a:t>n </a:t>
            </a:r>
            <a:r>
              <a:rPr lang="en-US" sz="2000" dirty="0" err="1"/>
              <a:t>hoá</a:t>
            </a:r>
            <a:r>
              <a:rPr lang="en-US" sz="2000" dirty="0"/>
              <a:t> </a:t>
            </a:r>
            <a:r>
              <a:rPr lang="en-US" sz="2000" dirty="0" err="1"/>
              <a:t>Soi</a:t>
            </a:r>
            <a:r>
              <a:rPr lang="en-US" sz="2000" dirty="0"/>
              <a:t> </a:t>
            </a:r>
            <a:r>
              <a:rPr lang="en-US" sz="2000" dirty="0" err="1"/>
              <a:t>Nh</a:t>
            </a:r>
            <a:r>
              <a:rPr lang="vi-VN" sz="2000" dirty="0"/>
              <a:t>ụ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5629" y="3386965"/>
            <a:ext cx="1896667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/>
              <a:t>3. </a:t>
            </a:r>
            <a:r>
              <a:rPr lang="en-US" sz="2000" dirty="0"/>
              <a:t>V</a:t>
            </a:r>
            <a:r>
              <a:rPr lang="vi-VN" sz="2000" dirty="0"/>
              <a:t>ă</a:t>
            </a:r>
            <a:r>
              <a:rPr lang="en-US" sz="2000" dirty="0"/>
              <a:t>n </a:t>
            </a:r>
            <a:r>
              <a:rPr lang="en-US" sz="2000" dirty="0" err="1"/>
              <a:t>hoá</a:t>
            </a:r>
            <a:r>
              <a:rPr lang="en-US" sz="2000" dirty="0"/>
              <a:t> </a:t>
            </a:r>
            <a:r>
              <a:rPr lang="en-US" sz="2000" dirty="0" err="1"/>
              <a:t>Cái</a:t>
            </a:r>
            <a:r>
              <a:rPr lang="en-US" sz="2000" dirty="0"/>
              <a:t> </a:t>
            </a:r>
            <a:r>
              <a:rPr lang="en-US" sz="2000" dirty="0" err="1"/>
              <a:t>Bèo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9028"/>
            <a:ext cx="2057400" cy="135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1514650"/>
            <a:ext cx="20510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3048000"/>
            <a:ext cx="1974850" cy="128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Explosion 2 29"/>
          <p:cNvSpPr/>
          <p:nvPr/>
        </p:nvSpPr>
        <p:spPr>
          <a:xfrm>
            <a:off x="563723" y="152400"/>
            <a:ext cx="2103277" cy="144780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1200" b="1" dirty="0">
                <a:latin typeface="Times New Roman" pitchFamily="18" charset="0"/>
                <a:cs typeface="Times New Roman" pitchFamily="18" charset="0"/>
              </a:rPr>
              <a:t>Ai nhanh tay hơn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5658492" y="489163"/>
            <a:ext cx="2438400" cy="996518"/>
          </a:xfrm>
          <a:prstGeom prst="cloudCallout">
            <a:avLst>
              <a:gd name="adj1" fmla="val -30079"/>
              <a:gd name="adj2" fmla="val 662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Hãy ghép ảnh tương ứng với nền văn hóa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4813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5006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1800" b="1" dirty="0">
                <a:latin typeface="Times New Roman" pitchFamily="18" charset="0"/>
                <a:cs typeface="Times New Roman" pitchFamily="18" charset="0"/>
              </a:rPr>
              <a:t> di chỉ khảo cổ thuộc nền văn hóa Hạ Long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568325"/>
            <a:ext cx="6711950" cy="343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85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6400"/>
            <a:ext cx="676910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960" y="133224"/>
            <a:ext cx="5006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sz="1800" b="1" dirty="0">
                <a:latin typeface="Times New Roman" pitchFamily="18" charset="0"/>
                <a:cs typeface="Times New Roman" pitchFamily="18" charset="0"/>
              </a:rPr>
              <a:t> di chỉ khảo cổ thuộc nền văn hóa Hạ Long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31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5638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5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2392879" cy="304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93415" y="3962400"/>
            <a:ext cx="167404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Di chỉ khảo cổ Cái Bèo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3" y="826045"/>
            <a:ext cx="2524417" cy="308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583" y="4038600"/>
            <a:ext cx="213571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Di </a:t>
            </a:r>
            <a:r>
              <a:rPr lang="en-US" i="1" dirty="0" err="1"/>
              <a:t>chỉ</a:t>
            </a:r>
            <a:r>
              <a:rPr lang="en-US" i="1" dirty="0"/>
              <a:t> </a:t>
            </a:r>
            <a:r>
              <a:rPr lang="en-US" i="1" dirty="0" err="1"/>
              <a:t>khảo</a:t>
            </a:r>
            <a:r>
              <a:rPr lang="en-US" i="1" dirty="0"/>
              <a:t> </a:t>
            </a:r>
            <a:r>
              <a:rPr lang="en-US" i="1" dirty="0" err="1"/>
              <a:t>cổ</a:t>
            </a:r>
            <a:r>
              <a:rPr lang="en-US" i="1" dirty="0"/>
              <a:t> hang </a:t>
            </a:r>
            <a:r>
              <a:rPr lang="en-US" i="1" dirty="0" err="1"/>
              <a:t>Tiên</a:t>
            </a:r>
            <a:r>
              <a:rPr lang="en-US" i="1" dirty="0"/>
              <a:t> </a:t>
            </a:r>
            <a:r>
              <a:rPr lang="en-US" i="1" dirty="0" err="1"/>
              <a:t>Ông</a:t>
            </a:r>
            <a:endParaRPr lang="en-US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826045"/>
            <a:ext cx="2362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06269" y="4021513"/>
            <a:ext cx="27432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/>
              <a:t>Di chỉ khảo cổ hang Soi Nhụ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2134769" y="1524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/>
                </a:solidFill>
              </a:rPr>
              <a:t>Một số di chỉ khảo cổ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3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3450" y="4108594"/>
            <a:ext cx="6057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dirty="0"/>
              <a:t>01 − 5 − 1930, lá cờ đỏ búa liềm tung bay phấp phới trên đỉnh núi Bài Thơ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524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Long</a:t>
            </a:r>
            <a:endParaRPr lang="vi-VN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1800" b="1" dirty="0">
                <a:effectLst/>
                <a:latin typeface="Times New Roman" pitchFamily="18" charset="0"/>
                <a:cs typeface="Times New Roman" pitchFamily="18" charset="0"/>
              </a:rPr>
              <a:t>2.1. Giá trị văn hóa của vùng đất Hạ Long:</a:t>
            </a:r>
            <a:endParaRPr lang="en-US" sz="1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98730"/>
            <a:ext cx="5486400" cy="33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64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86199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b="1" dirty="0">
                <a:latin typeface="Times New Roman" pitchFamily="18" charset="0"/>
                <a:cs typeface="Times New Roman" pitchFamily="18" charset="0"/>
              </a:rPr>
              <a:t>24 − 3 − 1946, Hồ Chủ tịch hội đàm với Cao uỷ Pháp Đác-giăng-li-ơ trên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hạm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Ê-min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Béc-tanh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hạm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Rạng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Long.</a:t>
            </a:r>
            <a:endParaRPr lang="vi-VN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524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Long</a:t>
            </a:r>
            <a:endParaRPr lang="vi-VN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1800" b="1" dirty="0">
                <a:effectLst/>
                <a:latin typeface="Times New Roman" pitchFamily="18" charset="0"/>
                <a:cs typeface="Times New Roman" pitchFamily="18" charset="0"/>
              </a:rPr>
              <a:t>2.1. Giá trị văn hóa của vùng đất Hạ Long:</a:t>
            </a:r>
            <a:endParaRPr lang="en-US" sz="1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78628"/>
            <a:ext cx="6400800" cy="30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45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86199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dirty="0"/>
              <a:t>Quân dân Quảng Ninh bắn trúng 03 máy bay phản lực Mỹ, trong đó có 02 chiếc</a:t>
            </a:r>
          </a:p>
          <a:p>
            <a:r>
              <a:rPr lang="vi-VN" sz="1400" dirty="0"/>
              <a:t>rơi tại chỗ.</a:t>
            </a:r>
            <a:endParaRPr lang="vi-VN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524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Long</a:t>
            </a:r>
            <a:endParaRPr lang="vi-VN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1800" b="1" dirty="0">
                <a:effectLst/>
                <a:latin typeface="Times New Roman" pitchFamily="18" charset="0"/>
                <a:cs typeface="Times New Roman" pitchFamily="18" charset="0"/>
              </a:rPr>
              <a:t>2.1. Giá trị văn hóa của vùng đất Hạ Long:</a:t>
            </a:r>
            <a:endParaRPr lang="en-US" sz="1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98732"/>
            <a:ext cx="6400800" cy="301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7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809</Words>
  <Application>Microsoft Office PowerPoint</Application>
  <PresentationFormat>Custom</PresentationFormat>
  <Paragraphs>67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微软雅黑</vt:lpstr>
      <vt:lpstr>#9Slide03 Arima Madurai Black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FPT SHOP</cp:lastModifiedBy>
  <cp:revision>121</cp:revision>
  <dcterms:created xsi:type="dcterms:W3CDTF">2021-08-05T08:35:56Z</dcterms:created>
  <dcterms:modified xsi:type="dcterms:W3CDTF">2022-12-02T11:05:37Z</dcterms:modified>
</cp:coreProperties>
</file>